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1214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20" y="96"/>
      </p:cViewPr>
      <p:guideLst>
        <p:guide orient="horz" pos="19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0ED40-D4D4-4F0A-BA64-81A42FABC988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4288" y="685800"/>
            <a:ext cx="6829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27814-9717-464A-8A5B-FE48DD335F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3DC7E-FC19-41DF-AF23-29D21D100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1813"/>
            <a:ext cx="9144000" cy="213115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25F9DB-7672-4326-A74B-3FC1D0847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15152"/>
            <a:ext cx="9144000" cy="147792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197F2E-8054-4A5C-8E35-76694346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E3DF63-4593-41D1-892E-9C4BC02D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795994-B6E7-4F25-B305-1FF61E9B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54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44240-4E16-4B53-A018-0D63006A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825A53-3C9B-4819-A992-B3B442049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80C75B-DFFF-491F-93D6-CB1A15AE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1BFC9C-935B-46A1-801F-F5B31F1E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684DB-F9EF-4238-ACDD-A01053F77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38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514F37-E90E-4DB9-8A7E-8CA490BA1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25908"/>
            <a:ext cx="2628900" cy="51876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5026F2-DB1A-4416-87E0-549BB9140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25908"/>
            <a:ext cx="7734300" cy="518760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61B468-2BED-48B3-8BA0-799DF1519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F83D04-7FDF-4750-BA01-DC0C0615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E0DC80-91E8-4745-8108-1DD1ED91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69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2C6DA-8712-462B-A367-E52E71AA7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B196B6-6A5C-44DB-A3F2-6F4DDD09D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77688B-37E9-4FB6-9546-5A40685E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94823-005A-4136-B621-5ECE8D91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98EABC-5949-45A3-A348-C8C766DA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25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99366-CDCE-42D3-A2B2-EF23EE868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26100"/>
            <a:ext cx="10515600" cy="25463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907607-17B5-4880-BCF5-4D582F42B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96521"/>
            <a:ext cx="10515600" cy="13390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426501-2793-45AE-BA6F-663A9916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71CC50-1850-4330-AD7E-B2AADFC0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D22B86-79CD-4F84-8A62-563340DF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90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742C2-2285-4728-BBA0-7B4EED02D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CC608-0B37-4000-AFBE-29B25F0EF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29539"/>
            <a:ext cx="5181600" cy="38839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1D14FB-740D-49C5-B3C2-7102C8703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29539"/>
            <a:ext cx="5181600" cy="38839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8D03BB-DEAE-4343-B8D5-4EE9C17C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A05862-C1CB-4D98-A654-9AE899C11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7E4271-FC41-4811-B464-94EC045A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81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F94080-4466-4D4B-A962-E10E8C93A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25908"/>
            <a:ext cx="10515600" cy="1183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C1D657-2CFF-4314-8F34-DF928F7CF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500594"/>
            <a:ext cx="5157787" cy="7354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A6E480-8CD2-4BE9-BEFA-70AD67935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236011"/>
            <a:ext cx="5157787" cy="32888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C61E7F-65E2-47A2-9344-6FA69C7D6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0594"/>
            <a:ext cx="5183188" cy="7354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C157DA-6101-4906-A01B-B3EE09D98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36011"/>
            <a:ext cx="5183188" cy="32888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959B38-DA5C-436C-AA24-2FF5C17A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929622-4267-4F90-A269-7E090FAD9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FADB2C-04E3-438E-B683-AA55DBF9E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09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8D96D-DF8F-4B41-A0E0-27E16AB0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A3D490-A388-4AE4-9188-CF28DA38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9E264E-CF09-4A67-B15D-4530D522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BCB1FD-9DBB-4A3E-81FD-15981D44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20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537129-717D-417C-98FB-BC2F7485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AAFE43D-623F-4F55-B373-D98778DD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948830-014E-4934-8040-1DDBA2BB3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34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FED2D-3DE8-48D0-97C1-AE21CF6F3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08093"/>
            <a:ext cx="3932237" cy="142832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E2770-DC38-4277-9782-6331ACC76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881368"/>
            <a:ext cx="6172200" cy="4350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62078A-9BA1-4DD8-B6B4-6811523EA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836420"/>
            <a:ext cx="3932237" cy="34021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13219E-F511-489C-8040-32A8D1F9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B6E2CF-E190-439E-B4FD-6FD6418C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71DE82-EE33-447B-A10B-BDFA8BBE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05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0C0B4-D954-4AEA-8EFE-E65B057C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08093"/>
            <a:ext cx="3932237" cy="142832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202749-A672-4865-BFDF-7D156FBF50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881368"/>
            <a:ext cx="6172200" cy="43501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E0EC6F-2FA6-486F-A6D2-E44201747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836420"/>
            <a:ext cx="3932237" cy="34021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EAD03-1F0E-4111-94EA-4A2A2834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EA0142-5F77-48EE-925A-10AA843F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27A720-B3DA-4810-8746-0FA2AB27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37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63F419-7047-4C7F-B70D-51695A476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908"/>
            <a:ext cx="10515600" cy="1183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7AF99A-01DC-4A4B-8C36-0CF96CDC5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9539"/>
            <a:ext cx="10515600" cy="3883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2536EB-4617-4A1C-98B0-543EE3540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673631"/>
            <a:ext cx="27432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50373-661B-4F3D-86DA-41224304B380}" type="datetimeFigureOut">
              <a:rPr lang="es-ES" smtClean="0"/>
              <a:pPr/>
              <a:t>05/07/2022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329E61-66A3-4695-99BE-17F530340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673631"/>
            <a:ext cx="41148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3DD15-FD35-4A5D-9A91-570F153CB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673631"/>
            <a:ext cx="27432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40727-93D6-4BC8-977C-F9F565EE4E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67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icardenoso@icab.cat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chapaarquitectos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rcosabogados@gmail.com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rafael@norai.es" TargetMode="External"/><Relationship Id="rId13" Type="http://schemas.openxmlformats.org/officeDocument/2006/relationships/hyperlink" Target="mailto:info@lingua-medica.at" TargetMode="External"/><Relationship Id="rId18" Type="http://schemas.openxmlformats.org/officeDocument/2006/relationships/image" Target="../media/image10.jpeg"/><Relationship Id="rId26" Type="http://schemas.openxmlformats.org/officeDocument/2006/relationships/image" Target="../media/image18.png"/><Relationship Id="rId3" Type="http://schemas.openxmlformats.org/officeDocument/2006/relationships/hyperlink" Target="mailto:carlos.wienberg@wienberg.es" TargetMode="External"/><Relationship Id="rId21" Type="http://schemas.openxmlformats.org/officeDocument/2006/relationships/image" Target="../media/image13.png"/><Relationship Id="rId7" Type="http://schemas.openxmlformats.org/officeDocument/2006/relationships/hyperlink" Target="mailto:imillan@metalconfort.com" TargetMode="External"/><Relationship Id="rId12" Type="http://schemas.openxmlformats.org/officeDocument/2006/relationships/hyperlink" Target="mailto:pmrico@yahoo.es" TargetMode="External"/><Relationship Id="rId17" Type="http://schemas.openxmlformats.org/officeDocument/2006/relationships/image" Target="../media/image9.jpeg"/><Relationship Id="rId25" Type="http://schemas.openxmlformats.org/officeDocument/2006/relationships/image" Target="../media/image17.jpe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iovardi@gmail.com" TargetMode="External"/><Relationship Id="rId11" Type="http://schemas.openxmlformats.org/officeDocument/2006/relationships/hyperlink" Target="mailto:rolfimeyer@hotmail.com" TargetMode="External"/><Relationship Id="rId24" Type="http://schemas.openxmlformats.org/officeDocument/2006/relationships/image" Target="../media/image16.png"/><Relationship Id="rId5" Type="http://schemas.openxmlformats.org/officeDocument/2006/relationships/hyperlink" Target="mailto:martorell_67@hotmail.com" TargetMode="External"/><Relationship Id="rId15" Type="http://schemas.openxmlformats.org/officeDocument/2006/relationships/image" Target="../media/image7.svg"/><Relationship Id="rId23" Type="http://schemas.openxmlformats.org/officeDocument/2006/relationships/image" Target="../media/image15.jpeg"/><Relationship Id="rId10" Type="http://schemas.openxmlformats.org/officeDocument/2006/relationships/hyperlink" Target="mailto:chapaarquitectos@gmail.com" TargetMode="External"/><Relationship Id="rId19" Type="http://schemas.openxmlformats.org/officeDocument/2006/relationships/image" Target="../media/image11.png"/><Relationship Id="rId4" Type="http://schemas.openxmlformats.org/officeDocument/2006/relationships/hyperlink" Target="mailto:ignacio.cardenoso@icab.cat" TargetMode="External"/><Relationship Id="rId9" Type="http://schemas.openxmlformats.org/officeDocument/2006/relationships/hyperlink" Target="mailto:david.rotary.serrano@gmail.com" TargetMode="External"/><Relationship Id="rId14" Type="http://schemas.openxmlformats.org/officeDocument/2006/relationships/image" Target="../media/image6.png"/><Relationship Id="rId22" Type="http://schemas.openxmlformats.org/officeDocument/2006/relationships/image" Target="../media/image14.png"/><Relationship Id="rId27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7F6E7F95-CC0C-4CBE-89F5-9F2631F853DC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 dirty="0"/>
          </a:p>
        </p:txBody>
      </p:sp>
      <p:pic>
        <p:nvPicPr>
          <p:cNvPr id="23" name="Imagen 22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65C2B48D-6A6C-46AA-B077-0909B13EA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330" y="1383056"/>
            <a:ext cx="12648659" cy="307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9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4B5E585-3C0A-4BBE-8E50-8639A8354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121399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B14E34EB-A71E-4D28-BDA4-3DB89F8DAC75}"/>
              </a:ext>
            </a:extLst>
          </p:cNvPr>
          <p:cNvSpPr/>
          <p:nvPr/>
        </p:nvSpPr>
        <p:spPr>
          <a:xfrm>
            <a:off x="0" y="1"/>
            <a:ext cx="12192000" cy="6121400"/>
          </a:xfrm>
          <a:prstGeom prst="rect">
            <a:avLst/>
          </a:prstGeom>
          <a:solidFill>
            <a:srgbClr val="005DA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s-ES" sz="40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QUE SON LOS COMITES INTER-PAISES (CIP)</a:t>
            </a:r>
            <a:endParaRPr lang="es-ES" sz="4000" b="0" dirty="0">
              <a:solidFill>
                <a:schemeClr val="bg1"/>
              </a:solidFill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En 1.950 un grupo de rotarios franceses y alemanes crearon el primer Comité con un único fin: </a:t>
            </a:r>
            <a:endParaRPr lang="es-ES" b="0" dirty="0">
              <a:solidFill>
                <a:schemeClr val="bg1"/>
              </a:solidFill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s-ES" sz="18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 reconciliación entre sus dos países tras dos guerras terribles</a:t>
            </a:r>
            <a:endParaRPr lang="es-ES" b="0" dirty="0">
              <a:solidFill>
                <a:schemeClr val="bg1"/>
              </a:solidFill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Desde esa fecha los CIP han ayudado a los rotarios a crear un clima de amistad entre clubes y distritos de diferentes países y culturas</a:t>
            </a: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endParaRPr lang="es-ES" b="0" dirty="0">
              <a:solidFill>
                <a:schemeClr val="bg1"/>
              </a:solidFill>
              <a:effectLst/>
            </a:endParaRPr>
          </a:p>
          <a:p>
            <a:br>
              <a:rPr lang="es-ES" dirty="0"/>
            </a:br>
            <a:endParaRPr kumimoji="0" lang="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Imagen 6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23F4DE93-A192-45B1-94CC-C6A4CF0AB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308" y="5426339"/>
            <a:ext cx="2860693" cy="69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10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4B5E585-3C0A-4BBE-8E50-8639A8354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121399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B14E34EB-A71E-4D28-BDA4-3DB89F8DAC75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rgbClr val="005DA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br>
              <a:rPr lang="es-ES" sz="4000" b="0" dirty="0">
                <a:solidFill>
                  <a:schemeClr val="bg1"/>
                </a:solidFill>
                <a:effectLst/>
              </a:rPr>
            </a:br>
            <a:endParaRPr lang="es-ES" sz="4000" b="0" dirty="0">
              <a:solidFill>
                <a:schemeClr val="bg1"/>
              </a:solidFill>
              <a:effectLst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i="0" u="none" strike="noStrike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b="1" i="0" u="none" strike="noStrike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b="1" i="0" u="none" strike="noStrike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endParaRPr lang="es-ES" sz="40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r>
              <a:rPr lang="es-ES" sz="24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LOS CIP SON EL EJE DE LA POLITICA INTERNACIONAL DE ROTARY</a:t>
            </a:r>
            <a:endParaRPr lang="es-ES" sz="2400" b="0" dirty="0">
              <a:solidFill>
                <a:schemeClr val="bg1"/>
              </a:solidFill>
              <a:effectLst/>
            </a:endParaRPr>
          </a:p>
          <a:p>
            <a:br>
              <a:rPr lang="es-ES" sz="4000" dirty="0"/>
            </a:br>
            <a:endParaRPr lang="es-ES" b="0" dirty="0">
              <a:solidFill>
                <a:schemeClr val="bg1"/>
              </a:solidFill>
              <a:effectLst/>
            </a:endParaRPr>
          </a:p>
          <a:p>
            <a:br>
              <a:rPr lang="es-ES" dirty="0"/>
            </a:br>
            <a:endParaRPr kumimoji="0" lang="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Imagen 6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23F4DE93-A192-45B1-94CC-C6A4CF0AB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308" y="5426339"/>
            <a:ext cx="2860693" cy="69506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B93D9A-2CD7-4A0C-BA40-644BEB8F75C8}"/>
              </a:ext>
            </a:extLst>
          </p:cNvPr>
          <p:cNvSpPr txBox="1"/>
          <p:nvPr/>
        </p:nvSpPr>
        <p:spPr>
          <a:xfrm>
            <a:off x="600365" y="519392"/>
            <a:ext cx="109912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s-ES" sz="36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¿Cómo?</a:t>
            </a:r>
            <a:endParaRPr lang="es-ES" sz="3600" b="1" dirty="0">
              <a:solidFill>
                <a:schemeClr val="bg1"/>
              </a:solidFill>
              <a:effectLst/>
            </a:endParaRP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Ampliando el servicio de Rotary.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Ejecutando proyectos en las áreas estratégicas de interés, particularmente en la promoción de la paz.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Contribuyendo a aumentar el número de socios a Rotary, valorando los intereses de los jóvenes.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Brindando apoyo a todos los programas de Rotary Internacional y de la Fundación Rotaria.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Asisten para encontrar socios para proyectos interesantes en otros países a través de los hermanamientos.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Dotan de un medio adicional para cumplir la 4ª avenida: comprensión internacional, buena voluntad, y paz.</a:t>
            </a:r>
          </a:p>
        </p:txBody>
      </p:sp>
    </p:spTree>
    <p:extLst>
      <p:ext uri="{BB962C8B-B14F-4D97-AF65-F5344CB8AC3E}">
        <p14:creationId xmlns:p14="http://schemas.microsoft.com/office/powerpoint/2010/main" val="384264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4B5E585-3C0A-4BBE-8E50-8639A8354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121399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B14E34EB-A71E-4D28-BDA4-3DB89F8DAC75}"/>
              </a:ext>
            </a:extLst>
          </p:cNvPr>
          <p:cNvSpPr/>
          <p:nvPr/>
        </p:nvSpPr>
        <p:spPr>
          <a:xfrm>
            <a:off x="0" y="1"/>
            <a:ext cx="12192000" cy="6121400"/>
          </a:xfrm>
          <a:prstGeom prst="rect">
            <a:avLst/>
          </a:prstGeom>
          <a:solidFill>
            <a:srgbClr val="005DA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457200" algn="ctr" rtl="0">
              <a:spcBef>
                <a:spcPts val="0"/>
              </a:spcBef>
              <a:spcAft>
                <a:spcPts val="800"/>
              </a:spcAft>
            </a:pPr>
            <a:r>
              <a:rPr lang="es-ES" sz="4000" b="1" i="0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ORGANIZACIÓN</a:t>
            </a:r>
            <a:endParaRPr lang="es-ES" sz="4000" b="0" dirty="0">
              <a:solidFill>
                <a:srgbClr val="FFFF00"/>
              </a:solidFill>
              <a:effectLst/>
            </a:endParaRP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</a:pPr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1800" b="1" i="0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Consejo Ejecutivo de los CIP</a:t>
            </a:r>
            <a:r>
              <a:rPr lang="es-ES" sz="18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formado por todos los Coordinadores nacionales de los CIP. Actúa como enlace entre los CIP y Rotary Internacional. Cada 3 años se eligen los cargos entre los Coordinadores Nacionales. </a:t>
            </a:r>
          </a:p>
          <a:p>
            <a:pPr marL="457200" algn="just" rtl="0">
              <a:spcBef>
                <a:spcPts val="0"/>
              </a:spcBef>
              <a:spcAft>
                <a:spcPts val="800"/>
              </a:spcAft>
            </a:pP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Presidente actual </a:t>
            </a:r>
            <a:r>
              <a:rPr lang="es-ES" sz="1800" b="1" i="0" u="none" strike="no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Cyril</a:t>
            </a:r>
            <a:r>
              <a:rPr lang="es-ES" sz="18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800" b="1" i="0" u="none" strike="no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Noirtin</a:t>
            </a: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y secretario general </a:t>
            </a:r>
            <a:r>
              <a:rPr lang="es-ES" sz="18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Bertrand </a:t>
            </a:r>
            <a:r>
              <a:rPr lang="es-ES" sz="1800" b="1" i="0" u="none" strike="no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Baranovski</a:t>
            </a:r>
            <a:endParaRPr lang="es-ES" b="0" dirty="0">
              <a:solidFill>
                <a:schemeClr val="bg1"/>
              </a:solidFill>
              <a:effectLst/>
            </a:endParaRP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</a:pPr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1800" b="1" i="0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Coordinadores Nacionales, </a:t>
            </a: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elegidos por los DG para un periodo de 3 años. Envían un informe anual de sus actividades al Consejo Ejecutivo, quien, a su vez, presenta otro Informe anual al Secretario General de RI.</a:t>
            </a:r>
          </a:p>
          <a:p>
            <a:pPr algn="just" rtl="0" fontAlgn="base">
              <a:spcBef>
                <a:spcPts val="0"/>
              </a:spcBef>
              <a:spcAft>
                <a:spcPts val="800"/>
              </a:spcAft>
            </a:pPr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1800" b="1" i="0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Las secciones nacionales de un CIP</a:t>
            </a:r>
            <a:r>
              <a:rPr lang="es-ES" sz="1800" b="1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s-ES" sz="1800" b="0" i="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 un presidente de cada país, podrán tener cuántos representantes de los distintos distritos que forman cada país, pudiéndose incorporar el resto de rotarios y rotaractianos lo deseen. Las secciones respectivas son aprobadas por el Coordinador Nacional y los DG. Cada sección nacional es autónoma.</a:t>
            </a:r>
          </a:p>
          <a:p>
            <a:br>
              <a:rPr lang="es-ES" b="0" dirty="0">
                <a:solidFill>
                  <a:schemeClr val="bg1"/>
                </a:solidFill>
                <a:effectLst/>
              </a:rPr>
            </a:br>
            <a:r>
              <a:rPr lang="es-ES" sz="2800" b="0" i="1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Para más información</a:t>
            </a:r>
            <a:r>
              <a:rPr lang="es-ES" sz="2800" b="1" i="1" u="none" strike="noStrike" dirty="0"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 www.rotary-icc.org</a:t>
            </a:r>
            <a:endParaRPr lang="es-ES" sz="2800" b="0" i="1" dirty="0">
              <a:solidFill>
                <a:srgbClr val="FFFF00"/>
              </a:solidFill>
              <a:effectLst/>
            </a:endParaRPr>
          </a:p>
          <a:p>
            <a:br>
              <a:rPr lang="es-ES" dirty="0"/>
            </a:br>
            <a:endParaRPr kumimoji="0" lang="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Imagen 6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23F4DE93-A192-45B1-94CC-C6A4CF0AB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308" y="5426339"/>
            <a:ext cx="2860693" cy="69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1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4B5E585-3C0A-4BBE-8E50-8639A8354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121399"/>
          </a:xfrm>
          <a:prstGeom prst="rect">
            <a:avLst/>
          </a:prstGeom>
        </p:spPr>
      </p:pic>
      <p:pic>
        <p:nvPicPr>
          <p:cNvPr id="7" name="Imagen 6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23F4DE93-A192-45B1-94CC-C6A4CF0AB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963" y="5408556"/>
            <a:ext cx="2860693" cy="695061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6596E2EC-61BD-48FE-B747-265E3192C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553" y="2399084"/>
            <a:ext cx="1917864" cy="214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DB14B14-1D96-4EE7-93DB-DC53DC2A7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63" y="915645"/>
            <a:ext cx="1994327" cy="22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6B8478C-2DE0-488C-93FB-89693288E100}"/>
              </a:ext>
            </a:extLst>
          </p:cNvPr>
          <p:cNvSpPr txBox="1"/>
          <p:nvPr/>
        </p:nvSpPr>
        <p:spPr>
          <a:xfrm>
            <a:off x="7684655" y="4761275"/>
            <a:ext cx="4351192" cy="12584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algn="ctr">
              <a:lnSpc>
                <a:spcPct val="107000"/>
              </a:lnSpc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Distrito 2201</a:t>
            </a:r>
          </a:p>
          <a:p>
            <a:pPr marL="457200" algn="ctr">
              <a:lnSpc>
                <a:spcPct val="107000"/>
              </a:lnSpc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b="1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PDG Francisco Arcos</a:t>
            </a:r>
            <a:endParaRPr lang="es-E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</a:pPr>
            <a:r>
              <a:rPr lang="es-ES" sz="1800" u="sng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arcosabogados@gmail.com</a:t>
            </a:r>
            <a:endParaRPr lang="es-E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BEB7C34-F445-4F7A-AB65-00A0442F4CD2}"/>
              </a:ext>
            </a:extLst>
          </p:cNvPr>
          <p:cNvSpPr txBox="1"/>
          <p:nvPr/>
        </p:nvSpPr>
        <p:spPr>
          <a:xfrm>
            <a:off x="3751749" y="3210426"/>
            <a:ext cx="4688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Coordinador nacional 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representante del distrito 2203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PDG Francisco Chapa</a:t>
            </a:r>
            <a:endParaRPr kumimoji="0" lang="es-ES" altLang="es-ES" sz="105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chapaarquitectos@gmail.com</a:t>
            </a:r>
            <a:endParaRPr kumimoji="0" lang="es-ES" altLang="es-E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2340CEB-BF9A-42B4-8E37-E7889B547DF1}"/>
              </a:ext>
            </a:extLst>
          </p:cNvPr>
          <p:cNvSpPr txBox="1"/>
          <p:nvPr/>
        </p:nvSpPr>
        <p:spPr>
          <a:xfrm>
            <a:off x="295564" y="97689"/>
            <a:ext cx="114509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Verdana" panose="020B0604030504040204" pitchFamily="34" charset="0"/>
              </a:rPr>
              <a:t>ORGANIZACIÓN EN ESPAÑA DE LOS CIP</a:t>
            </a:r>
            <a:endParaRPr kumimoji="0" lang="es-ES" altLang="es-ES" sz="105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Para el periodo 2.019-2.022, los representantes españoles son</a:t>
            </a:r>
            <a:endParaRPr kumimoji="0" lang="es-ES" altLang="es-E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D7FCF02-C1C2-4FD4-8F7F-E4B0CE707A9D}"/>
              </a:ext>
            </a:extLst>
          </p:cNvPr>
          <p:cNvSpPr txBox="1"/>
          <p:nvPr/>
        </p:nvSpPr>
        <p:spPr>
          <a:xfrm>
            <a:off x="91499" y="4683969"/>
            <a:ext cx="4184937" cy="981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Distrito 2202  </a:t>
            </a:r>
            <a:r>
              <a:rPr lang="es-ES" sz="1800" b="1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PDG Ignacio M. de </a:t>
            </a:r>
            <a:r>
              <a:rPr lang="es-ES" sz="1800" b="1" dirty="0" err="1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Cardeñoso</a:t>
            </a:r>
            <a:endParaRPr lang="es-ES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ES" sz="1800" u="sng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icardenoso@icab.cat</a:t>
            </a:r>
            <a:endParaRPr lang="es-E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4189994-A885-4C6A-A1D0-B415A94CC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9" t="25000" r="47974" b="50781"/>
          <a:stretch>
            <a:fillRect/>
          </a:stretch>
        </p:blipFill>
        <p:spPr bwMode="auto">
          <a:xfrm>
            <a:off x="851348" y="2568537"/>
            <a:ext cx="2098556" cy="206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83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7F6E7F95-CC0C-4CBE-89F5-9F2631F853DC}"/>
              </a:ext>
            </a:extLst>
          </p:cNvPr>
          <p:cNvSpPr/>
          <p:nvPr/>
        </p:nvSpPr>
        <p:spPr>
          <a:xfrm>
            <a:off x="172016" y="0"/>
            <a:ext cx="12192000" cy="61214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sz="32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Imagen 22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65C2B48D-6A6C-46AA-B077-0909B13EA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159" y="5379331"/>
            <a:ext cx="3381715" cy="82165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9F5BB5C-F7C8-41CD-9C75-A315DBBFA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01319"/>
              </p:ext>
            </p:extLst>
          </p:nvPr>
        </p:nvGraphicFramePr>
        <p:xfrm>
          <a:off x="796356" y="800123"/>
          <a:ext cx="10396873" cy="45237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65775">
                  <a:extLst>
                    <a:ext uri="{9D8B030D-6E8A-4147-A177-3AD203B41FA5}">
                      <a16:colId xmlns:a16="http://schemas.microsoft.com/office/drawing/2014/main" val="3919379471"/>
                    </a:ext>
                  </a:extLst>
                </a:gridCol>
                <a:gridCol w="1982709">
                  <a:extLst>
                    <a:ext uri="{9D8B030D-6E8A-4147-A177-3AD203B41FA5}">
                      <a16:colId xmlns:a16="http://schemas.microsoft.com/office/drawing/2014/main" val="1031107512"/>
                    </a:ext>
                  </a:extLst>
                </a:gridCol>
                <a:gridCol w="3037394">
                  <a:extLst>
                    <a:ext uri="{9D8B030D-6E8A-4147-A177-3AD203B41FA5}">
                      <a16:colId xmlns:a16="http://schemas.microsoft.com/office/drawing/2014/main" val="2267712711"/>
                    </a:ext>
                  </a:extLst>
                </a:gridCol>
                <a:gridCol w="3610995">
                  <a:extLst>
                    <a:ext uri="{9D8B030D-6E8A-4147-A177-3AD203B41FA5}">
                      <a16:colId xmlns:a16="http://schemas.microsoft.com/office/drawing/2014/main" val="192669595"/>
                    </a:ext>
                  </a:extLst>
                </a:gridCol>
              </a:tblGrid>
              <a:tr h="360395"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/>
                        </a:solidFill>
                      </a:endParaRPr>
                    </a:p>
                  </a:txBody>
                  <a:tcPr marT="40809" marB="4080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</a:rPr>
                        <a:t>Alemania</a:t>
                      </a:r>
                    </a:p>
                  </a:txBody>
                  <a:tcPr marT="40809" marB="4080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</a:rPr>
                        <a:t>Carlos </a:t>
                      </a:r>
                      <a:r>
                        <a:rPr lang="es-ES" sz="1200" b="0" dirty="0" err="1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</a:rPr>
                        <a:t>Wienberg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u="sng" kern="1200" dirty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3"/>
                        </a:rPr>
                        <a:t>carlos.wienberg@wienberg.e</a:t>
                      </a:r>
                      <a:r>
                        <a:rPr lang="es-ES" sz="1200" b="1" u="sng" kern="1200" dirty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3"/>
                        </a:rPr>
                        <a:t>s</a:t>
                      </a:r>
                      <a:endParaRPr lang="es-ES" sz="1200" b="1" u="sng" kern="1200" dirty="0">
                        <a:solidFill>
                          <a:schemeClr val="lt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T="40809" marB="4080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916625"/>
                  </a:ext>
                </a:extLst>
              </a:tr>
              <a:tr h="44361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Francia – Andorra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Ignacio M. de Cardeñoso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4"/>
                        </a:rPr>
                        <a:t>ignacio.cardenoso@icab.cat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1223077083"/>
                  </a:ext>
                </a:extLst>
              </a:tr>
              <a:tr h="344032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Italia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 err="1">
                          <a:latin typeface="Verdana" pitchFamily="34" charset="0"/>
                          <a:ea typeface="Verdana" pitchFamily="34" charset="0"/>
                        </a:rPr>
                        <a:t>Mercé</a:t>
                      </a:r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r>
                        <a:rPr lang="es-ES" sz="1200" b="0" dirty="0" err="1">
                          <a:latin typeface="Verdana" pitchFamily="34" charset="0"/>
                          <a:ea typeface="Verdana" pitchFamily="34" charset="0"/>
                        </a:rPr>
                        <a:t>Martorell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5"/>
                        </a:rPr>
                        <a:t>martorell_67@hotmail.com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3969493786"/>
                  </a:ext>
                </a:extLst>
              </a:tr>
              <a:tr h="38929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Marruecos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Souad </a:t>
                      </a:r>
                      <a:r>
                        <a:rPr lang="es-ES" sz="1200" b="0" dirty="0" err="1">
                          <a:latin typeface="Verdana" pitchFamily="34" charset="0"/>
                          <a:ea typeface="Verdana" pitchFamily="34" charset="0"/>
                        </a:rPr>
                        <a:t>Sharifi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6"/>
                        </a:rPr>
                        <a:t>biovardi@gmail.com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56275599"/>
                  </a:ext>
                </a:extLst>
              </a:tr>
              <a:tr h="353085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Mauritania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Nacho Millán 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7"/>
                        </a:rPr>
                        <a:t>imillan@metalconfort.com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853359562"/>
                  </a:ext>
                </a:extLst>
              </a:tr>
              <a:tr h="398353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Portugal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Rafael Llano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8"/>
                        </a:rPr>
                        <a:t>rafael@norai.es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4073986756"/>
                  </a:ext>
                </a:extLst>
              </a:tr>
              <a:tr h="414785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Turquía 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dirty="0">
                          <a:latin typeface="Verdana" pitchFamily="34" charset="0"/>
                          <a:ea typeface="Verdana" pitchFamily="34" charset="0"/>
                        </a:rPr>
                        <a:t>David Parras</a:t>
                      </a:r>
                    </a:p>
                  </a:txBody>
                  <a:tcPr marT="40809" marB="40809" anchor="ctr"/>
                </a:tc>
                <a:tc>
                  <a:txBody>
                    <a:bodyPr/>
                    <a:lstStyle/>
                    <a:p>
                      <a:r>
                        <a:rPr lang="es-ES" sz="1200" u="sng" kern="1200" dirty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+mn-cs"/>
                          <a:hlinkClick r:id="rId9"/>
                        </a:rPr>
                        <a:t>david.rotary.serrano@gmail.com</a:t>
                      </a:r>
                      <a:endParaRPr lang="es-ES" sz="1200" b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40809" marB="40809" anchor="ctr"/>
                </a:tc>
                <a:extLst>
                  <a:ext uri="{0D108BD9-81ED-4DB2-BD59-A6C34878D82A}">
                    <a16:rowId xmlns:a16="http://schemas.microsoft.com/office/drawing/2014/main" val="353136965"/>
                  </a:ext>
                </a:extLst>
              </a:tr>
              <a:tr h="42383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Argentina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Paco Chapa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  <a:hlinkClick r:id="rId10"/>
                        </a:rPr>
                        <a:t>chapaarquitectos@gmail.com</a:t>
                      </a:r>
                      <a:endParaRPr lang="es-ES" sz="1200" b="0" kern="100" spc="0" baseline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3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Suiza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 err="1">
                          <a:latin typeface="Verdana" pitchFamily="34" charset="0"/>
                          <a:ea typeface="Verdana" pitchFamily="34" charset="0"/>
                        </a:rPr>
                        <a:t>Rolf</a:t>
                      </a:r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 Meyer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  <a:hlinkClick r:id="rId11"/>
                        </a:rPr>
                        <a:t>rolfimeyer@hotmail.com</a:t>
                      </a:r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83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U.S.A.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Patricia Martin-Rico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  <a:hlinkClick r:id="rId12"/>
                        </a:rPr>
                        <a:t>pmrico@yahoo.es</a:t>
                      </a:r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839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T="40809" marB="40809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Austria-Liechtenstein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Gertrude </a:t>
                      </a:r>
                      <a:r>
                        <a:rPr lang="es-ES" sz="12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Edstadler-Pietsch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s-ES" sz="1200" b="0" kern="100" spc="0" baseline="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  <a:hlinkClick r:id="rId13"/>
                        </a:rPr>
                        <a:t>info@lingua-medica.at</a:t>
                      </a:r>
                      <a:r>
                        <a:rPr lang="es-ES" sz="1200" b="0" kern="100" spc="0" baseline="0" dirty="0"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0D12344D-83ED-4017-BFFB-AF9A39AD2273}"/>
              </a:ext>
            </a:extLst>
          </p:cNvPr>
          <p:cNvSpPr txBox="1"/>
          <p:nvPr/>
        </p:nvSpPr>
        <p:spPr>
          <a:xfrm>
            <a:off x="3475349" y="114671"/>
            <a:ext cx="52413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COMITÉS EXISTENTES EN ESPAÑA</a:t>
            </a:r>
          </a:p>
          <a:p>
            <a:pPr algn="ctr"/>
            <a:endParaRPr lang="es-ES" sz="2800" b="1" dirty="0">
              <a:solidFill>
                <a:schemeClr val="bg1"/>
              </a:solidFill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11C8962F-15A1-4027-BF52-B69386E0CC7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26170" y="833177"/>
            <a:ext cx="604895" cy="321333"/>
          </a:xfrm>
          <a:prstGeom prst="rect">
            <a:avLst/>
          </a:prstGeom>
        </p:spPr>
      </p:pic>
      <p:pic>
        <p:nvPicPr>
          <p:cNvPr id="7" name="Imagen 6" descr="Imagen que contiene Forma&#10;&#10;Descripción generada automáticamente">
            <a:extLst>
              <a:ext uri="{FF2B5EF4-FFF2-40B4-BE49-F238E27FC236}">
                <a16:creationId xmlns:a16="http://schemas.microsoft.com/office/drawing/2014/main" id="{16A6BA91-18A8-4BA7-9814-FABF0A0FCE7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62" y="1216926"/>
            <a:ext cx="508570" cy="321333"/>
          </a:xfrm>
          <a:prstGeom prst="rect">
            <a:avLst/>
          </a:prstGeom>
        </p:spPr>
      </p:pic>
      <p:pic>
        <p:nvPicPr>
          <p:cNvPr id="9" name="Imagen 8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8CF6FE27-4262-4825-8CDD-C5284E628F4B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361" y="1207271"/>
            <a:ext cx="515105" cy="321333"/>
          </a:xfrm>
          <a:prstGeom prst="rect">
            <a:avLst/>
          </a:prstGeom>
        </p:spPr>
      </p:pic>
      <p:pic>
        <p:nvPicPr>
          <p:cNvPr id="11" name="Imagen 10" descr="Un dibujo de una cara feliz&#10;&#10;Descripción generada automáticamente con confianza media">
            <a:extLst>
              <a:ext uri="{FF2B5EF4-FFF2-40B4-BE49-F238E27FC236}">
                <a16:creationId xmlns:a16="http://schemas.microsoft.com/office/drawing/2014/main" id="{2A1E680C-59EA-4A14-9FA6-15890396E81E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33" y="1655134"/>
            <a:ext cx="572359" cy="321333"/>
          </a:xfrm>
          <a:prstGeom prst="rect">
            <a:avLst/>
          </a:prstGeom>
        </p:spPr>
      </p:pic>
      <p:pic>
        <p:nvPicPr>
          <p:cNvPr id="13" name="Imagen 12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5ADBCB50-1C72-4253-86FE-44391607281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59" y="2003079"/>
            <a:ext cx="540985" cy="321333"/>
          </a:xfrm>
          <a:prstGeom prst="rect">
            <a:avLst/>
          </a:prstGeom>
        </p:spPr>
      </p:pic>
      <p:pic>
        <p:nvPicPr>
          <p:cNvPr id="15" name="Imagen 14" descr="Logotipo&#10;&#10;Descripción generada automáticamente">
            <a:extLst>
              <a:ext uri="{FF2B5EF4-FFF2-40B4-BE49-F238E27FC236}">
                <a16:creationId xmlns:a16="http://schemas.microsoft.com/office/drawing/2014/main" id="{23392ECE-E100-4B95-8961-09FE6A7B911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586" y="2402642"/>
            <a:ext cx="540985" cy="32133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13D86AC-9D99-4573-B06F-08963BBC431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60" y="2773883"/>
            <a:ext cx="540985" cy="321333"/>
          </a:xfrm>
          <a:prstGeom prst="rect">
            <a:avLst/>
          </a:prstGeom>
        </p:spPr>
      </p:pic>
      <p:pic>
        <p:nvPicPr>
          <p:cNvPr id="19" name="Imagen 18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D7B20A2-4A3E-4ACA-A48B-0EFED2187E0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883" y="3131133"/>
            <a:ext cx="540984" cy="321333"/>
          </a:xfrm>
          <a:prstGeom prst="rect">
            <a:avLst/>
          </a:prstGeom>
        </p:spPr>
      </p:pic>
      <p:pic>
        <p:nvPicPr>
          <p:cNvPr id="1026" name="Picture 2" descr="C:\Users\Paco\Dropbox\Mi PC (DESKTOP-SQ1MM9O)\Desktop\1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03912" y="3539273"/>
            <a:ext cx="558681" cy="321333"/>
          </a:xfrm>
          <a:prstGeom prst="rect">
            <a:avLst/>
          </a:prstGeom>
          <a:noFill/>
        </p:spPr>
      </p:pic>
      <p:pic>
        <p:nvPicPr>
          <p:cNvPr id="4" name="Picture 2" descr="C:\Users\Paco\Dropbox\Mi PC (DESKTOP-SQ1MM9O)\Desktop\1280px-Civil_Ensign_of_Switzerland_(Pantone).svg.pn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955262" y="3987522"/>
            <a:ext cx="489174" cy="325986"/>
          </a:xfrm>
          <a:prstGeom prst="rect">
            <a:avLst/>
          </a:prstGeom>
          <a:noFill/>
        </p:spPr>
      </p:pic>
      <p:pic>
        <p:nvPicPr>
          <p:cNvPr id="16" name="Imagen 15" descr="American Flag Vectores Libres de Derechos - iStock">
            <a:extLst>
              <a:ext uri="{FF2B5EF4-FFF2-40B4-BE49-F238E27FC236}">
                <a16:creationId xmlns:a16="http://schemas.microsoft.com/office/drawing/2014/main" id="{28C88ECC-B3F2-453F-9844-0B82EB1DB4A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50" y="4379446"/>
            <a:ext cx="558681" cy="33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n 17" descr="Bandera de austria - Banderas de navegación nacional - MTO Nautica Store">
            <a:extLst>
              <a:ext uri="{FF2B5EF4-FFF2-40B4-BE49-F238E27FC236}">
                <a16:creationId xmlns:a16="http://schemas.microsoft.com/office/drawing/2014/main" id="{8A589A39-C95B-4CED-8F77-8E58AEB66F9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71" y="4849622"/>
            <a:ext cx="503555" cy="334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n 19" descr="Imagen gratis: bandera, Liechtenstein">
            <a:extLst>
              <a:ext uri="{FF2B5EF4-FFF2-40B4-BE49-F238E27FC236}">
                <a16:creationId xmlns:a16="http://schemas.microsoft.com/office/drawing/2014/main" id="{9664D6B3-B689-4F05-9C84-3E877717AE68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911" y="4849622"/>
            <a:ext cx="503555" cy="334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93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7F6E7F95-CC0C-4CBE-89F5-9F2631F853DC}"/>
              </a:ext>
            </a:extLst>
          </p:cNvPr>
          <p:cNvSpPr/>
          <p:nvPr/>
        </p:nvSpPr>
        <p:spPr>
          <a:xfrm>
            <a:off x="0" y="0"/>
            <a:ext cx="12192000" cy="61214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 dirty="0"/>
          </a:p>
        </p:txBody>
      </p:sp>
      <p:pic>
        <p:nvPicPr>
          <p:cNvPr id="23" name="Imagen 22" descr="Imagen que contiene dibujo, ventana&#10;&#10;Descripción generada automáticamente">
            <a:extLst>
              <a:ext uri="{FF2B5EF4-FFF2-40B4-BE49-F238E27FC236}">
                <a16:creationId xmlns:a16="http://schemas.microsoft.com/office/drawing/2014/main" id="{65C2B48D-6A6C-46AA-B077-0909B13EA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598" y="5276234"/>
            <a:ext cx="3478492" cy="84516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8A595DF-196C-46C3-AAD1-4E7FEB9CABC8}"/>
              </a:ext>
            </a:extLst>
          </p:cNvPr>
          <p:cNvSpPr txBox="1"/>
          <p:nvPr/>
        </p:nvSpPr>
        <p:spPr>
          <a:xfrm>
            <a:off x="320511" y="336288"/>
            <a:ext cx="11161336" cy="558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s-ES" sz="3200" b="1" u="sng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CIP CREÁNDOSE EN ESPAÑA</a:t>
            </a: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endParaRPr lang="es-ES" sz="3200" b="1" u="sng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 Bretaña-Irlanda, </a:t>
            </a: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Farah </a:t>
            </a:r>
            <a:r>
              <a:rPr lang="es-ES" sz="1800" b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Azirar</a:t>
            </a: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(farah_azirar@icloud.com) 			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Paraguay </a:t>
            </a:r>
            <a:r>
              <a:rPr lang="es-ES" sz="180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Colombia ,</a:t>
            </a: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PDG </a:t>
            </a: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Josep Campá</a:t>
            </a:r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(campajosep@gmail.com)</a:t>
            </a:r>
            <a:endParaRPr lang="es-E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Argelia y Túnez, </a:t>
            </a: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Souad </a:t>
            </a:r>
            <a:r>
              <a:rPr lang="es-ES" b="1" dirty="0" err="1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ES" sz="1800" b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harifi</a:t>
            </a:r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(biovardi@gmail.com)</a:t>
            </a: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Israel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Antonio </a:t>
            </a:r>
            <a:r>
              <a:rPr lang="es-ES" sz="1800" b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Rucabado</a:t>
            </a:r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(abogados@villafrancayrucabado.com)</a:t>
            </a: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India, </a:t>
            </a:r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Patricia Martin Rico 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(pmrico@yahoo.es)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Polonia, </a:t>
            </a:r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Sergio Aragón </a:t>
            </a: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(sergio.aragon@rotary2202.org)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es-E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es-E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Cualquier rotario o rotaractiano puede incorporarse a cualquiera de los CIP existentes o en formación para colaborar para un mejor funcionamiento de los mismos.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6802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609</Words>
  <Application>Microsoft Office PowerPoint</Application>
  <PresentationFormat>Personalizado</PresentationFormat>
  <Paragraphs>92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R.C</dc:creator>
  <cp:lastModifiedBy>Manuel Ruiz FACTORIA DE APPS</cp:lastModifiedBy>
  <cp:revision>29</cp:revision>
  <dcterms:created xsi:type="dcterms:W3CDTF">2021-03-11T19:16:28Z</dcterms:created>
  <dcterms:modified xsi:type="dcterms:W3CDTF">2022-07-05T18:32:21Z</dcterms:modified>
</cp:coreProperties>
</file>