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9" r:id="rId2"/>
    <p:sldId id="258" r:id="rId3"/>
    <p:sldId id="272" r:id="rId4"/>
    <p:sldId id="273" r:id="rId5"/>
    <p:sldId id="274" r:id="rId6"/>
    <p:sldId id="261" r:id="rId7"/>
    <p:sldId id="270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6" autoAdjust="0"/>
    <p:restoredTop sz="94660"/>
  </p:normalViewPr>
  <p:slideViewPr>
    <p:cSldViewPr>
      <p:cViewPr varScale="1">
        <p:scale>
          <a:sx n="64" d="100"/>
          <a:sy n="64" d="100"/>
        </p:scale>
        <p:origin x="17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48F12-4D76-41C7-9EA2-295EEE38BA6C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F724A-8542-4969-B3A9-0F2EBB6106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621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050E-D0FA-4B8B-B1AA-F6157E69FE98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000D7-D6A2-4A40-AD74-3BD959FD46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502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050E-D0FA-4B8B-B1AA-F6157E69FE98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000D7-D6A2-4A40-AD74-3BD959FD46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64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050E-D0FA-4B8B-B1AA-F6157E69FE98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000D7-D6A2-4A40-AD74-3BD959FD46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95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050E-D0FA-4B8B-B1AA-F6157E69FE98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000D7-D6A2-4A40-AD74-3BD959FD46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7961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050E-D0FA-4B8B-B1AA-F6157E69FE98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000D7-D6A2-4A40-AD74-3BD959FD46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646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050E-D0FA-4B8B-B1AA-F6157E69FE98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000D7-D6A2-4A40-AD74-3BD959FD46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770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050E-D0FA-4B8B-B1AA-F6157E69FE98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000D7-D6A2-4A40-AD74-3BD959FD46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8106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050E-D0FA-4B8B-B1AA-F6157E69FE98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000D7-D6A2-4A40-AD74-3BD959FD46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4340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050E-D0FA-4B8B-B1AA-F6157E69FE98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000D7-D6A2-4A40-AD74-3BD959FD46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7945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050E-D0FA-4B8B-B1AA-F6157E69FE98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000D7-D6A2-4A40-AD74-3BD959FD46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9295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050E-D0FA-4B8B-B1AA-F6157E69FE98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000D7-D6A2-4A40-AD74-3BD959FD46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4014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1050E-D0FA-4B8B-B1AA-F6157E69FE98}" type="datetimeFigureOut">
              <a:rPr lang="es-ES" smtClean="0"/>
              <a:t>05/10/2020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000D7-D6A2-4A40-AD74-3BD959FD46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856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my-cms.rotary.org/es/document/community-assessment-tools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.lopezmila@rotary2202.or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avid.bartrina@rotary2202.or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.lopezmila@rotary2202.or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avid.bartrina@rotary2202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316F70E7-01F1-4BEA-9426-7DD7E05EADFA}"/>
              </a:ext>
            </a:extLst>
          </p:cNvPr>
          <p:cNvSpPr/>
          <p:nvPr/>
        </p:nvSpPr>
        <p:spPr>
          <a:xfrm>
            <a:off x="6000" y="5333266"/>
            <a:ext cx="9138000" cy="152473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6203556" y="6367505"/>
            <a:ext cx="2904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Octubre</a:t>
            </a:r>
            <a:r>
              <a:rPr lang="ca-ES" sz="2000" b="1" dirty="0">
                <a:solidFill>
                  <a:schemeClr val="bg1"/>
                </a:solidFill>
              </a:rPr>
              <a:t> de 2020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E878F46-D312-445C-8727-BEADD2BEF794}"/>
              </a:ext>
            </a:extLst>
          </p:cNvPr>
          <p:cNvSpPr txBox="1"/>
          <p:nvPr/>
        </p:nvSpPr>
        <p:spPr>
          <a:xfrm>
            <a:off x="1095939" y="5741690"/>
            <a:ext cx="3836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i="1" dirty="0">
                <a:solidFill>
                  <a:schemeClr val="bg1"/>
                </a:solidFill>
              </a:rPr>
              <a:t>Gente de Acción</a:t>
            </a: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9761CA19-19B3-4E40-8CA1-9AFA0961D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269" y="2708297"/>
            <a:ext cx="8285462" cy="1080743"/>
          </a:xfrm>
        </p:spPr>
        <p:txBody>
          <a:bodyPr>
            <a:normAutofit fontScale="90000"/>
          </a:bodyPr>
          <a:lstStyle/>
          <a:p>
            <a:r>
              <a:rPr lang="es-ES" sz="3200" b="1" i="1" dirty="0">
                <a:solidFill>
                  <a:schemeClr val="accent1"/>
                </a:solidFill>
              </a:rPr>
              <a:t>Distrito 2202 – Comité de Servicio en la Comunidad</a:t>
            </a:r>
            <a:br>
              <a:rPr lang="es-ES" sz="3200" b="1" i="1" dirty="0">
                <a:solidFill>
                  <a:schemeClr val="accent1"/>
                </a:solidFill>
              </a:rPr>
            </a:br>
            <a:r>
              <a:rPr lang="es-ES" sz="3200" b="1" i="1" dirty="0">
                <a:solidFill>
                  <a:schemeClr val="accent1"/>
                </a:solidFill>
              </a:rPr>
              <a:t>Boletín nº2</a:t>
            </a:r>
          </a:p>
        </p:txBody>
      </p:sp>
      <p:pic>
        <p:nvPicPr>
          <p:cNvPr id="10" name="Imagen 9" descr="Imagen que contiene señal, texto, reloj&#10;&#10;Descripción generada automáticamente">
            <a:extLst>
              <a:ext uri="{FF2B5EF4-FFF2-40B4-BE49-F238E27FC236}">
                <a16:creationId xmlns:a16="http://schemas.microsoft.com/office/drawing/2014/main" id="{2E59813C-8319-42DF-ACFE-61607D10B3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1761"/>
            <a:ext cx="7724411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02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20316" y="1052843"/>
            <a:ext cx="8015066" cy="662918"/>
          </a:xfrm>
        </p:spPr>
        <p:txBody>
          <a:bodyPr>
            <a:normAutofit fontScale="90000"/>
          </a:bodyPr>
          <a:lstStyle/>
          <a:p>
            <a:r>
              <a:rPr lang="es-ES" sz="2800" b="1" i="1" dirty="0">
                <a:solidFill>
                  <a:schemeClr val="accent1"/>
                </a:solidFill>
              </a:rPr>
              <a:t>Mes del Desarrollo Económico e Integral de la Comunidad</a:t>
            </a:r>
          </a:p>
        </p:txBody>
      </p:sp>
      <p:sp>
        <p:nvSpPr>
          <p:cNvPr id="11" name="2 Subtítulo">
            <a:extLst>
              <a:ext uri="{FF2B5EF4-FFF2-40B4-BE49-F238E27FC236}">
                <a16:creationId xmlns:a16="http://schemas.microsoft.com/office/drawing/2014/main" id="{668C5C37-8C20-4D27-B6BB-3C9BF8A4D2AB}"/>
              </a:ext>
            </a:extLst>
          </p:cNvPr>
          <p:cNvSpPr txBox="1">
            <a:spLocks/>
          </p:cNvSpPr>
          <p:nvPr/>
        </p:nvSpPr>
        <p:spPr>
          <a:xfrm>
            <a:off x="251520" y="1844824"/>
            <a:ext cx="8640960" cy="4248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1"/>
                </a:solidFill>
              </a:rPr>
              <a:t>Rotary dedica el mes de octubre al </a:t>
            </a:r>
            <a:r>
              <a:rPr lang="es-ES" sz="2400" b="1" dirty="0">
                <a:solidFill>
                  <a:schemeClr val="tx1"/>
                </a:solidFill>
              </a:rPr>
              <a:t>desarrollo económico e integral de la Comunidad</a:t>
            </a:r>
            <a:r>
              <a:rPr lang="es-ES" sz="2400" dirty="0">
                <a:solidFill>
                  <a:schemeClr val="tx1"/>
                </a:solidFill>
              </a:rPr>
              <a:t>. Aunque en ocasiones este concepto nos lleva a imaginar otras latitudes, también </a:t>
            </a:r>
            <a:r>
              <a:rPr lang="es-ES" sz="2400" b="1" dirty="0">
                <a:solidFill>
                  <a:schemeClr val="tx1"/>
                </a:solidFill>
              </a:rPr>
              <a:t>en nuestras comunidades existen bolsas de familias en riesgo de exclusión social</a:t>
            </a:r>
            <a:r>
              <a:rPr lang="es-ES" sz="2400" dirty="0">
                <a:solidFill>
                  <a:schemeClr val="tx1"/>
                </a:solidFill>
              </a:rPr>
              <a:t>, con situaciones difíciles a las que debemos de prestar atención por razón de proximidad. </a:t>
            </a:r>
          </a:p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1"/>
                </a:solidFill>
              </a:rPr>
              <a:t>La situación creada a partir de la Covid-19 lleva a incrementar las bolsas de necesidad en nuestro entorno, a la vez que los recursos disponibles para acciones solidarias tienden a disminuir: </a:t>
            </a:r>
            <a:r>
              <a:rPr lang="es-ES" sz="2400" b="1" dirty="0">
                <a:solidFill>
                  <a:schemeClr val="tx1"/>
                </a:solidFill>
              </a:rPr>
              <a:t>esta es la nueva realidad con la que tendremos que convivir durante mucho tiempo y sobre la que debemos de actuar los rotarios</a:t>
            </a:r>
            <a:r>
              <a:rPr lang="es-ES" sz="24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12" name="Imagen 11" descr="Imagen que contiene señal, texto, reloj&#10;&#10;Descripción generada automáticamente">
            <a:extLst>
              <a:ext uri="{FF2B5EF4-FFF2-40B4-BE49-F238E27FC236}">
                <a16:creationId xmlns:a16="http://schemas.microsoft.com/office/drawing/2014/main" id="{F813C72D-6ABF-46E2-A909-74669C67C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95" y="175828"/>
            <a:ext cx="2574804" cy="360000"/>
          </a:xfrm>
          <a:prstGeom prst="rect">
            <a:avLst/>
          </a:prstGeom>
        </p:spPr>
      </p:pic>
      <p:sp>
        <p:nvSpPr>
          <p:cNvPr id="13" name="1 Título">
            <a:extLst>
              <a:ext uri="{FF2B5EF4-FFF2-40B4-BE49-F238E27FC236}">
                <a16:creationId xmlns:a16="http://schemas.microsoft.com/office/drawing/2014/main" id="{5C55B08A-0B7C-46C2-8928-C2D0D3661960}"/>
              </a:ext>
            </a:extLst>
          </p:cNvPr>
          <p:cNvSpPr txBox="1">
            <a:spLocks/>
          </p:cNvSpPr>
          <p:nvPr/>
        </p:nvSpPr>
        <p:spPr>
          <a:xfrm>
            <a:off x="2915816" y="88867"/>
            <a:ext cx="5117110" cy="533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i="1" dirty="0">
                <a:solidFill>
                  <a:schemeClr val="accent1"/>
                </a:solidFill>
              </a:rPr>
              <a:t>Distrito 2202 – Comité de Servicio en la Comunidad</a:t>
            </a:r>
          </a:p>
          <a:p>
            <a:r>
              <a:rPr lang="es-ES" sz="1800" b="1" i="1" dirty="0">
                <a:solidFill>
                  <a:schemeClr val="accent1"/>
                </a:solidFill>
              </a:rPr>
              <a:t>Boletín nº2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593775C-C6B8-4E89-BDB7-FB7D9097FF3D}"/>
              </a:ext>
            </a:extLst>
          </p:cNvPr>
          <p:cNvSpPr txBox="1"/>
          <p:nvPr/>
        </p:nvSpPr>
        <p:spPr>
          <a:xfrm>
            <a:off x="35496" y="6516052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i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Above Self / One Profits Most Who Serves Best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318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20316" y="1052843"/>
            <a:ext cx="8015066" cy="662918"/>
          </a:xfrm>
        </p:spPr>
        <p:txBody>
          <a:bodyPr>
            <a:normAutofit/>
          </a:bodyPr>
          <a:lstStyle/>
          <a:p>
            <a:r>
              <a:rPr lang="es-ES" sz="2800" b="1" i="1" dirty="0">
                <a:solidFill>
                  <a:schemeClr val="accent1"/>
                </a:solidFill>
              </a:rPr>
              <a:t>¿Qué acciones puedes desarrollar en tu Comunidad?</a:t>
            </a:r>
          </a:p>
        </p:txBody>
      </p:sp>
      <p:sp>
        <p:nvSpPr>
          <p:cNvPr id="11" name="2 Subtítulo">
            <a:extLst>
              <a:ext uri="{FF2B5EF4-FFF2-40B4-BE49-F238E27FC236}">
                <a16:creationId xmlns:a16="http://schemas.microsoft.com/office/drawing/2014/main" id="{668C5C37-8C20-4D27-B6BB-3C9BF8A4D2AB}"/>
              </a:ext>
            </a:extLst>
          </p:cNvPr>
          <p:cNvSpPr txBox="1">
            <a:spLocks/>
          </p:cNvSpPr>
          <p:nvPr/>
        </p:nvSpPr>
        <p:spPr>
          <a:xfrm>
            <a:off x="251520" y="2145816"/>
            <a:ext cx="8640960" cy="3370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tx1"/>
                </a:solidFill>
              </a:rPr>
              <a:t>Consulta</a:t>
            </a:r>
            <a:r>
              <a:rPr lang="es-ES" sz="2400" dirty="0">
                <a:solidFill>
                  <a:schemeClr val="tx1"/>
                </a:solidFill>
              </a:rPr>
              <a:t> en </a:t>
            </a:r>
            <a:r>
              <a:rPr lang="es-ES" sz="2400" i="1" dirty="0" err="1">
                <a:solidFill>
                  <a:schemeClr val="tx1"/>
                </a:solidFill>
              </a:rPr>
              <a:t>My</a:t>
            </a:r>
            <a:r>
              <a:rPr lang="es-ES" sz="2400" i="1" dirty="0">
                <a:solidFill>
                  <a:schemeClr val="tx1"/>
                </a:solidFill>
              </a:rPr>
              <a:t> Rotary </a:t>
            </a:r>
            <a:r>
              <a:rPr lang="es-ES" sz="2400" dirty="0">
                <a:solidFill>
                  <a:schemeClr val="tx1"/>
                </a:solidFill>
              </a:rPr>
              <a:t>la publicación </a:t>
            </a:r>
            <a:r>
              <a:rPr lang="es-ES" sz="2400" b="0" i="1" u="none" strike="noStrike" dirty="0">
                <a:solidFill>
                  <a:srgbClr val="00246C"/>
                </a:solidFill>
                <a:effectLst/>
                <a:latin typeface="Open Sans"/>
                <a:hlinkClick r:id="rId2"/>
              </a:rPr>
              <a:t>Recursos para evaluar las necesidades de la comunidad</a:t>
            </a:r>
            <a:r>
              <a:rPr lang="es-ES" sz="2400" dirty="0">
                <a:solidFill>
                  <a:schemeClr val="tx1"/>
                </a:solidFill>
              </a:rPr>
              <a:t>, para preparar tu posible actuación en la comunidad</a:t>
            </a:r>
          </a:p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tx1"/>
                </a:solidFill>
              </a:rPr>
              <a:t>Analiza</a:t>
            </a:r>
            <a:r>
              <a:rPr lang="es-ES" sz="2400" dirty="0">
                <a:solidFill>
                  <a:schemeClr val="tx1"/>
                </a:solidFill>
              </a:rPr>
              <a:t> qué bolsas de necesidad existen en tu entorno y que entidades trabajan en ellas</a:t>
            </a:r>
          </a:p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tx1"/>
                </a:solidFill>
              </a:rPr>
              <a:t>Asegúrate</a:t>
            </a:r>
            <a:r>
              <a:rPr lang="es-ES" sz="2400" dirty="0">
                <a:solidFill>
                  <a:schemeClr val="tx1"/>
                </a:solidFill>
              </a:rPr>
              <a:t> de cuál es la verdadera necesidad de la comunidad: Nunca prepares un proyecto con ideas preconcebidas</a:t>
            </a:r>
          </a:p>
        </p:txBody>
      </p:sp>
      <p:pic>
        <p:nvPicPr>
          <p:cNvPr id="12" name="Imagen 11" descr="Imagen que contiene señal, texto, reloj&#10;&#10;Descripción generada automáticamente">
            <a:extLst>
              <a:ext uri="{FF2B5EF4-FFF2-40B4-BE49-F238E27FC236}">
                <a16:creationId xmlns:a16="http://schemas.microsoft.com/office/drawing/2014/main" id="{F813C72D-6ABF-46E2-A909-74669C67C6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95" y="175828"/>
            <a:ext cx="2574804" cy="360000"/>
          </a:xfrm>
          <a:prstGeom prst="rect">
            <a:avLst/>
          </a:prstGeom>
        </p:spPr>
      </p:pic>
      <p:sp>
        <p:nvSpPr>
          <p:cNvPr id="13" name="1 Título">
            <a:extLst>
              <a:ext uri="{FF2B5EF4-FFF2-40B4-BE49-F238E27FC236}">
                <a16:creationId xmlns:a16="http://schemas.microsoft.com/office/drawing/2014/main" id="{5C55B08A-0B7C-46C2-8928-C2D0D3661960}"/>
              </a:ext>
            </a:extLst>
          </p:cNvPr>
          <p:cNvSpPr txBox="1">
            <a:spLocks/>
          </p:cNvSpPr>
          <p:nvPr/>
        </p:nvSpPr>
        <p:spPr>
          <a:xfrm>
            <a:off x="2915816" y="88867"/>
            <a:ext cx="5117110" cy="533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i="1" dirty="0">
                <a:solidFill>
                  <a:schemeClr val="accent1"/>
                </a:solidFill>
              </a:rPr>
              <a:t>Distrito 2202 – Comité de Servicio en la Comunidad</a:t>
            </a:r>
          </a:p>
          <a:p>
            <a:r>
              <a:rPr lang="es-ES" sz="1800" b="1" i="1" dirty="0">
                <a:solidFill>
                  <a:schemeClr val="accent1"/>
                </a:solidFill>
              </a:rPr>
              <a:t>Boletín nº2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593775C-C6B8-4E89-BDB7-FB7D9097FF3D}"/>
              </a:ext>
            </a:extLst>
          </p:cNvPr>
          <p:cNvSpPr txBox="1"/>
          <p:nvPr/>
        </p:nvSpPr>
        <p:spPr>
          <a:xfrm>
            <a:off x="35496" y="6516052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i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Above Self / One Profits Most Who Serves Best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946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20316" y="1052843"/>
            <a:ext cx="8015066" cy="662918"/>
          </a:xfrm>
        </p:spPr>
        <p:txBody>
          <a:bodyPr>
            <a:normAutofit/>
          </a:bodyPr>
          <a:lstStyle/>
          <a:p>
            <a:r>
              <a:rPr lang="es-ES" sz="2800" b="1" i="1" dirty="0">
                <a:solidFill>
                  <a:schemeClr val="accent1"/>
                </a:solidFill>
              </a:rPr>
              <a:t>¿Qué acciones puedes desarrollar en tu Comunidad?</a:t>
            </a:r>
          </a:p>
        </p:txBody>
      </p:sp>
      <p:sp>
        <p:nvSpPr>
          <p:cNvPr id="11" name="2 Subtítulo">
            <a:extLst>
              <a:ext uri="{FF2B5EF4-FFF2-40B4-BE49-F238E27FC236}">
                <a16:creationId xmlns:a16="http://schemas.microsoft.com/office/drawing/2014/main" id="{668C5C37-8C20-4D27-B6BB-3C9BF8A4D2AB}"/>
              </a:ext>
            </a:extLst>
          </p:cNvPr>
          <p:cNvSpPr txBox="1">
            <a:spLocks/>
          </p:cNvSpPr>
          <p:nvPr/>
        </p:nvSpPr>
        <p:spPr>
          <a:xfrm>
            <a:off x="251520" y="1965635"/>
            <a:ext cx="8640960" cy="35515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tx1"/>
                </a:solidFill>
              </a:rPr>
              <a:t>Establece</a:t>
            </a:r>
            <a:r>
              <a:rPr lang="es-ES" sz="2400" dirty="0">
                <a:solidFill>
                  <a:schemeClr val="tx1"/>
                </a:solidFill>
              </a:rPr>
              <a:t> alianzas y convenios de colaboración de tu Club con entidades de tu entorno que tengan programas de inserción para personas en riesgo de exclusión social</a:t>
            </a:r>
          </a:p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tx1"/>
                </a:solidFill>
              </a:rPr>
              <a:t>Participa</a:t>
            </a:r>
            <a:r>
              <a:rPr lang="es-ES" sz="2400" dirty="0">
                <a:solidFill>
                  <a:schemeClr val="tx1"/>
                </a:solidFill>
              </a:rPr>
              <a:t> como voluntario en programas conjuntos entre estas entidades y tu Club Rotario</a:t>
            </a:r>
          </a:p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tx1"/>
                </a:solidFill>
              </a:rPr>
              <a:t>Desarrolla</a:t>
            </a:r>
            <a:r>
              <a:rPr lang="es-ES" sz="2400" dirty="0">
                <a:solidFill>
                  <a:schemeClr val="tx1"/>
                </a:solidFill>
              </a:rPr>
              <a:t> programas sostenibles con otras entidades de tu entorno, para la inclusión laboral/profesional de personas en riesgo de exclusión social</a:t>
            </a:r>
          </a:p>
        </p:txBody>
      </p:sp>
      <p:pic>
        <p:nvPicPr>
          <p:cNvPr id="12" name="Imagen 11" descr="Imagen que contiene señal, texto, reloj&#10;&#10;Descripción generada automáticamente">
            <a:extLst>
              <a:ext uri="{FF2B5EF4-FFF2-40B4-BE49-F238E27FC236}">
                <a16:creationId xmlns:a16="http://schemas.microsoft.com/office/drawing/2014/main" id="{F813C72D-6ABF-46E2-A909-74669C67C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95" y="175828"/>
            <a:ext cx="2574804" cy="360000"/>
          </a:xfrm>
          <a:prstGeom prst="rect">
            <a:avLst/>
          </a:prstGeom>
        </p:spPr>
      </p:pic>
      <p:sp>
        <p:nvSpPr>
          <p:cNvPr id="13" name="1 Título">
            <a:extLst>
              <a:ext uri="{FF2B5EF4-FFF2-40B4-BE49-F238E27FC236}">
                <a16:creationId xmlns:a16="http://schemas.microsoft.com/office/drawing/2014/main" id="{5C55B08A-0B7C-46C2-8928-C2D0D3661960}"/>
              </a:ext>
            </a:extLst>
          </p:cNvPr>
          <p:cNvSpPr txBox="1">
            <a:spLocks/>
          </p:cNvSpPr>
          <p:nvPr/>
        </p:nvSpPr>
        <p:spPr>
          <a:xfrm>
            <a:off x="2915816" y="88867"/>
            <a:ext cx="5117110" cy="533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i="1" dirty="0">
                <a:solidFill>
                  <a:schemeClr val="accent1"/>
                </a:solidFill>
              </a:rPr>
              <a:t>Distrito 2202 – Comité de Servicio en la Comunidad</a:t>
            </a:r>
          </a:p>
          <a:p>
            <a:r>
              <a:rPr lang="es-ES" sz="1800" b="1" i="1" dirty="0">
                <a:solidFill>
                  <a:schemeClr val="accent1"/>
                </a:solidFill>
              </a:rPr>
              <a:t>Boletín nº2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593775C-C6B8-4E89-BDB7-FB7D9097FF3D}"/>
              </a:ext>
            </a:extLst>
          </p:cNvPr>
          <p:cNvSpPr txBox="1"/>
          <p:nvPr/>
        </p:nvSpPr>
        <p:spPr>
          <a:xfrm>
            <a:off x="35496" y="6516052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i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Above Self / One Profits Most Who Serves Best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990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20316" y="1052843"/>
            <a:ext cx="8015066" cy="662918"/>
          </a:xfrm>
        </p:spPr>
        <p:txBody>
          <a:bodyPr>
            <a:normAutofit/>
          </a:bodyPr>
          <a:lstStyle/>
          <a:p>
            <a:r>
              <a:rPr lang="es-ES" sz="2800" b="1" i="1" dirty="0">
                <a:solidFill>
                  <a:schemeClr val="accent1"/>
                </a:solidFill>
              </a:rPr>
              <a:t>Acciones del Comité Distrital en curso</a:t>
            </a:r>
          </a:p>
        </p:txBody>
      </p:sp>
      <p:sp>
        <p:nvSpPr>
          <p:cNvPr id="11" name="2 Subtítulo">
            <a:extLst>
              <a:ext uri="{FF2B5EF4-FFF2-40B4-BE49-F238E27FC236}">
                <a16:creationId xmlns:a16="http://schemas.microsoft.com/office/drawing/2014/main" id="{668C5C37-8C20-4D27-B6BB-3C9BF8A4D2AB}"/>
              </a:ext>
            </a:extLst>
          </p:cNvPr>
          <p:cNvSpPr txBox="1">
            <a:spLocks/>
          </p:cNvSpPr>
          <p:nvPr/>
        </p:nvSpPr>
        <p:spPr>
          <a:xfrm>
            <a:off x="251520" y="1965635"/>
            <a:ext cx="8640960" cy="35515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1"/>
                </a:solidFill>
              </a:rPr>
              <a:t>Desde el Comité de Servicio en la Comunidad hemos puesto en marcha una pequeña encuesta a los Clubs, que recibiréis a través del Asistente del Gobernador en vuestra Zona, con la que pretendemos complementar la información que los Clubs ya integráis en los sistemas de Rotary (</a:t>
            </a:r>
            <a:r>
              <a:rPr lang="es-ES" sz="2400" i="1" dirty="0">
                <a:solidFill>
                  <a:schemeClr val="tx1"/>
                </a:solidFill>
              </a:rPr>
              <a:t>Rotary Club Central </a:t>
            </a:r>
            <a:r>
              <a:rPr lang="es-ES" sz="2400" dirty="0">
                <a:solidFill>
                  <a:schemeClr val="tx1"/>
                </a:solidFill>
              </a:rPr>
              <a:t>y </a:t>
            </a:r>
            <a:r>
              <a:rPr lang="es-ES" sz="2400" i="1" dirty="0">
                <a:solidFill>
                  <a:schemeClr val="tx1"/>
                </a:solidFill>
              </a:rPr>
              <a:t>Rotary </a:t>
            </a:r>
            <a:r>
              <a:rPr lang="es-ES" sz="2400" i="1" dirty="0" err="1">
                <a:solidFill>
                  <a:schemeClr val="tx1"/>
                </a:solidFill>
              </a:rPr>
              <a:t>Showcase</a:t>
            </a:r>
            <a:r>
              <a:rPr lang="es-ES" sz="2400" dirty="0">
                <a:solidFill>
                  <a:schemeClr val="tx1"/>
                </a:solidFill>
              </a:rPr>
              <a:t>).</a:t>
            </a:r>
          </a:p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1"/>
                </a:solidFill>
              </a:rPr>
              <a:t>Gracias anticipadas por vuestro interés en contestarla: </a:t>
            </a:r>
            <a:r>
              <a:rPr lang="es-ES" sz="2400" b="1" dirty="0">
                <a:solidFill>
                  <a:schemeClr val="tx1"/>
                </a:solidFill>
              </a:rPr>
              <a:t>Desde el conocimiento de las necesidades e intereses de los Clubs es como el Comité de Servicio en la Comunidad os puede ayudar.</a:t>
            </a:r>
          </a:p>
        </p:txBody>
      </p:sp>
      <p:pic>
        <p:nvPicPr>
          <p:cNvPr id="12" name="Imagen 11" descr="Imagen que contiene señal, texto, reloj&#10;&#10;Descripción generada automáticamente">
            <a:extLst>
              <a:ext uri="{FF2B5EF4-FFF2-40B4-BE49-F238E27FC236}">
                <a16:creationId xmlns:a16="http://schemas.microsoft.com/office/drawing/2014/main" id="{F813C72D-6ABF-46E2-A909-74669C67C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95" y="175828"/>
            <a:ext cx="2574804" cy="360000"/>
          </a:xfrm>
          <a:prstGeom prst="rect">
            <a:avLst/>
          </a:prstGeom>
        </p:spPr>
      </p:pic>
      <p:sp>
        <p:nvSpPr>
          <p:cNvPr id="13" name="1 Título">
            <a:extLst>
              <a:ext uri="{FF2B5EF4-FFF2-40B4-BE49-F238E27FC236}">
                <a16:creationId xmlns:a16="http://schemas.microsoft.com/office/drawing/2014/main" id="{5C55B08A-0B7C-46C2-8928-C2D0D3661960}"/>
              </a:ext>
            </a:extLst>
          </p:cNvPr>
          <p:cNvSpPr txBox="1">
            <a:spLocks/>
          </p:cNvSpPr>
          <p:nvPr/>
        </p:nvSpPr>
        <p:spPr>
          <a:xfrm>
            <a:off x="2915816" y="88867"/>
            <a:ext cx="5117110" cy="533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i="1" dirty="0">
                <a:solidFill>
                  <a:schemeClr val="accent1"/>
                </a:solidFill>
              </a:rPr>
              <a:t>Distrito 2202 – Comité de Servicio en la Comunidad</a:t>
            </a:r>
          </a:p>
          <a:p>
            <a:r>
              <a:rPr lang="es-ES" sz="1800" b="1" i="1" dirty="0">
                <a:solidFill>
                  <a:schemeClr val="accent1"/>
                </a:solidFill>
              </a:rPr>
              <a:t>Boletín nº2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593775C-C6B8-4E89-BDB7-FB7D9097FF3D}"/>
              </a:ext>
            </a:extLst>
          </p:cNvPr>
          <p:cNvSpPr txBox="1"/>
          <p:nvPr/>
        </p:nvSpPr>
        <p:spPr>
          <a:xfrm>
            <a:off x="35496" y="6516052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i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Above Self / One Profits Most Who Serves Best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451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7374" y="836712"/>
            <a:ext cx="7583018" cy="662918"/>
          </a:xfrm>
        </p:spPr>
        <p:txBody>
          <a:bodyPr>
            <a:normAutofit/>
          </a:bodyPr>
          <a:lstStyle/>
          <a:p>
            <a:r>
              <a:rPr lang="es-ES" sz="3200" b="1" i="1" dirty="0">
                <a:solidFill>
                  <a:schemeClr val="accent1"/>
                </a:solidFill>
              </a:rPr>
              <a:t> </a:t>
            </a:r>
            <a:r>
              <a:rPr lang="es-ES" sz="2800" b="1" i="1" dirty="0">
                <a:solidFill>
                  <a:schemeClr val="accent1"/>
                </a:solidFill>
              </a:rPr>
              <a:t>Estamos a disposición de los Clubs para:</a:t>
            </a:r>
          </a:p>
        </p:txBody>
      </p:sp>
      <p:sp>
        <p:nvSpPr>
          <p:cNvPr id="11" name="2 Subtítulo">
            <a:extLst>
              <a:ext uri="{FF2B5EF4-FFF2-40B4-BE49-F238E27FC236}">
                <a16:creationId xmlns:a16="http://schemas.microsoft.com/office/drawing/2014/main" id="{668C5C37-8C20-4D27-B6BB-3C9BF8A4D2AB}"/>
              </a:ext>
            </a:extLst>
          </p:cNvPr>
          <p:cNvSpPr txBox="1">
            <a:spLocks/>
          </p:cNvSpPr>
          <p:nvPr/>
        </p:nvSpPr>
        <p:spPr>
          <a:xfrm>
            <a:off x="251520" y="1844824"/>
            <a:ext cx="864096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 algn="just">
              <a:buClr>
                <a:schemeClr val="tx2">
                  <a:lumMod val="60000"/>
                  <a:lumOff val="40000"/>
                </a:schemeClr>
              </a:buClr>
              <a:buSzPct val="75000"/>
              <a:buFont typeface="Wingdings" panose="05000000000000000000" pitchFamily="2" charset="2"/>
              <a:buChar char="ü"/>
            </a:pPr>
            <a:r>
              <a:rPr lang="es-ES" sz="2000" dirty="0">
                <a:ln/>
              </a:rPr>
              <a:t>Orientar en la relación del Club y su Comunidad</a:t>
            </a:r>
          </a:p>
          <a:p>
            <a:pPr marL="269875" indent="-269875" algn="just">
              <a:buClr>
                <a:schemeClr val="tx2">
                  <a:lumMod val="60000"/>
                  <a:lumOff val="40000"/>
                </a:schemeClr>
              </a:buClr>
              <a:buSzPct val="75000"/>
              <a:buFont typeface="Wingdings" panose="05000000000000000000" pitchFamily="2" charset="2"/>
              <a:buChar char="ü"/>
            </a:pPr>
            <a:r>
              <a:rPr lang="es-ES" sz="2000" dirty="0">
                <a:ln/>
              </a:rPr>
              <a:t>Asesorar en la elaboración del Plan Estratégico del Club</a:t>
            </a:r>
          </a:p>
          <a:p>
            <a:pPr marL="269875" indent="-269875" algn="just">
              <a:buClr>
                <a:schemeClr val="tx2">
                  <a:lumMod val="60000"/>
                  <a:lumOff val="40000"/>
                </a:schemeClr>
              </a:buClr>
              <a:buSzPct val="75000"/>
              <a:buFont typeface="Wingdings" panose="05000000000000000000" pitchFamily="2" charset="2"/>
              <a:buChar char="ü"/>
            </a:pPr>
            <a:r>
              <a:rPr lang="es-ES" sz="2000" dirty="0">
                <a:ln/>
              </a:rPr>
              <a:t>Colaborar en el establecimiento de una metodología para la gestión de proyectos</a:t>
            </a:r>
          </a:p>
          <a:p>
            <a:pPr marL="269875" indent="-269875" algn="just">
              <a:buClr>
                <a:schemeClr val="tx2">
                  <a:lumMod val="60000"/>
                  <a:lumOff val="40000"/>
                </a:schemeClr>
              </a:buClr>
              <a:buSzPct val="75000"/>
              <a:buFont typeface="Wingdings" panose="05000000000000000000" pitchFamily="2" charset="2"/>
              <a:buChar char="ü"/>
            </a:pPr>
            <a:r>
              <a:rPr lang="es-ES" sz="2000" dirty="0">
                <a:ln/>
              </a:rPr>
              <a:t>Ayudar en la generación de p</a:t>
            </a:r>
            <a:r>
              <a:rPr lang="es-ES" sz="2000" dirty="0"/>
              <a:t>royectos comunitarios de continuidad, a través de los Convenios de Colaboración</a:t>
            </a:r>
            <a:endParaRPr lang="es-ES" sz="2000" dirty="0">
              <a:ln/>
            </a:endParaRPr>
          </a:p>
          <a:p>
            <a:pPr marL="269875" indent="-269875" algn="just">
              <a:buClr>
                <a:schemeClr val="tx2">
                  <a:lumMod val="60000"/>
                  <a:lumOff val="40000"/>
                </a:schemeClr>
              </a:buClr>
              <a:buSzPct val="75000"/>
              <a:buFont typeface="Wingdings" panose="05000000000000000000" pitchFamily="2" charset="2"/>
              <a:buChar char="ü"/>
            </a:pPr>
            <a:endParaRPr lang="es-ES" sz="2000" dirty="0">
              <a:ln/>
            </a:endParaRPr>
          </a:p>
        </p:txBody>
      </p:sp>
      <p:pic>
        <p:nvPicPr>
          <p:cNvPr id="12" name="Imagen 11" descr="Imagen que contiene señal, texto, reloj&#10;&#10;Descripción generada automáticamente">
            <a:extLst>
              <a:ext uri="{FF2B5EF4-FFF2-40B4-BE49-F238E27FC236}">
                <a16:creationId xmlns:a16="http://schemas.microsoft.com/office/drawing/2014/main" id="{F813C72D-6ABF-46E2-A909-74669C67C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95" y="175828"/>
            <a:ext cx="2574804" cy="360000"/>
          </a:xfrm>
          <a:prstGeom prst="rect">
            <a:avLst/>
          </a:prstGeom>
        </p:spPr>
      </p:pic>
      <p:sp>
        <p:nvSpPr>
          <p:cNvPr id="13" name="1 Título">
            <a:extLst>
              <a:ext uri="{FF2B5EF4-FFF2-40B4-BE49-F238E27FC236}">
                <a16:creationId xmlns:a16="http://schemas.microsoft.com/office/drawing/2014/main" id="{5C55B08A-0B7C-46C2-8928-C2D0D3661960}"/>
              </a:ext>
            </a:extLst>
          </p:cNvPr>
          <p:cNvSpPr txBox="1">
            <a:spLocks/>
          </p:cNvSpPr>
          <p:nvPr/>
        </p:nvSpPr>
        <p:spPr>
          <a:xfrm>
            <a:off x="2915816" y="88867"/>
            <a:ext cx="5117110" cy="533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i="1" dirty="0">
                <a:solidFill>
                  <a:schemeClr val="accent1"/>
                </a:solidFill>
              </a:rPr>
              <a:t>Distrito 2202 – Comité de Servicio en la Comunidad</a:t>
            </a:r>
          </a:p>
          <a:p>
            <a:r>
              <a:rPr lang="es-ES" sz="1800" b="1" i="1" dirty="0">
                <a:solidFill>
                  <a:schemeClr val="accent1"/>
                </a:solidFill>
              </a:rPr>
              <a:t>Boletín nº2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C092B0-F50A-4F2E-AE53-E858477E2A7F}"/>
              </a:ext>
            </a:extLst>
          </p:cNvPr>
          <p:cNvSpPr txBox="1"/>
          <p:nvPr/>
        </p:nvSpPr>
        <p:spPr>
          <a:xfrm>
            <a:off x="35496" y="6516052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i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Above Self / One Profits Most Who Serves Best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67CDA1-1836-4220-99E3-B97DB64BD4A0}"/>
              </a:ext>
            </a:extLst>
          </p:cNvPr>
          <p:cNvSpPr txBox="1"/>
          <p:nvPr/>
        </p:nvSpPr>
        <p:spPr>
          <a:xfrm>
            <a:off x="751034" y="5085184"/>
            <a:ext cx="77093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2"/>
                </a:solidFill>
              </a:rPr>
              <a:t>CONTACTA CON NOSOTROS:</a:t>
            </a:r>
          </a:p>
          <a:p>
            <a:r>
              <a:rPr lang="es-ES" sz="1600" b="1" dirty="0">
                <a:solidFill>
                  <a:schemeClr val="tx2"/>
                </a:solidFill>
              </a:rPr>
              <a:t> Presidente: </a:t>
            </a:r>
            <a:r>
              <a:rPr lang="es-ES" sz="1600" dirty="0">
                <a:solidFill>
                  <a:schemeClr val="tx2"/>
                </a:solidFill>
              </a:rPr>
              <a:t>Enric López Milà (R.C. Barcelona Sarrià)  📬 </a:t>
            </a:r>
            <a:r>
              <a:rPr lang="es-ES" sz="1600" dirty="0">
                <a:solidFill>
                  <a:schemeClr val="tx2"/>
                </a:solidFill>
                <a:hlinkClick r:id="rId3"/>
              </a:rPr>
              <a:t>e.lopezmila@rotary2202.org</a:t>
            </a:r>
            <a:endParaRPr lang="es-ES" sz="1600" dirty="0">
              <a:solidFill>
                <a:schemeClr val="tx2"/>
              </a:solidFill>
            </a:endParaRPr>
          </a:p>
          <a:p>
            <a:r>
              <a:rPr lang="es-ES" sz="1600" dirty="0">
                <a:solidFill>
                  <a:schemeClr val="tx2"/>
                </a:solidFill>
              </a:rPr>
              <a:t>				              📞639023275</a:t>
            </a:r>
          </a:p>
          <a:p>
            <a:r>
              <a:rPr lang="es-ES" sz="1600" b="1" dirty="0">
                <a:solidFill>
                  <a:schemeClr val="tx2"/>
                </a:solidFill>
              </a:rPr>
              <a:t>     </a:t>
            </a:r>
            <a:r>
              <a:rPr lang="es-ES" sz="1600" b="1" dirty="0" err="1">
                <a:solidFill>
                  <a:schemeClr val="tx2"/>
                </a:solidFill>
              </a:rPr>
              <a:t>Fellowships</a:t>
            </a:r>
            <a:r>
              <a:rPr lang="es-ES" sz="1600" b="1" dirty="0">
                <a:solidFill>
                  <a:schemeClr val="tx2"/>
                </a:solidFill>
              </a:rPr>
              <a:t>: </a:t>
            </a:r>
            <a:r>
              <a:rPr lang="es-ES" sz="1600" dirty="0">
                <a:solidFill>
                  <a:schemeClr val="tx2"/>
                </a:solidFill>
              </a:rPr>
              <a:t>David Bartrina (R.C. Ripollés)              📬 </a:t>
            </a:r>
            <a:r>
              <a:rPr lang="es-ES" sz="1600" dirty="0">
                <a:solidFill>
                  <a:schemeClr val="tx2"/>
                </a:solidFill>
                <a:hlinkClick r:id="rId4"/>
              </a:rPr>
              <a:t>david.bartrina@rotary2202.org</a:t>
            </a:r>
            <a:endParaRPr lang="es-ES" sz="1600" dirty="0">
              <a:solidFill>
                <a:schemeClr val="tx2"/>
              </a:solidFill>
            </a:endParaRPr>
          </a:p>
          <a:p>
            <a:r>
              <a:rPr lang="es-ES" sz="1600" dirty="0">
                <a:solidFill>
                  <a:schemeClr val="tx2"/>
                </a:solidFill>
              </a:rPr>
              <a:t>				               📞667611373</a:t>
            </a:r>
          </a:p>
        </p:txBody>
      </p:sp>
    </p:spTree>
    <p:extLst>
      <p:ext uri="{BB962C8B-B14F-4D97-AF65-F5344CB8AC3E}">
        <p14:creationId xmlns:p14="http://schemas.microsoft.com/office/powerpoint/2010/main" val="1835230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7374" y="836712"/>
            <a:ext cx="7583018" cy="662918"/>
          </a:xfrm>
        </p:spPr>
        <p:txBody>
          <a:bodyPr>
            <a:normAutofit/>
          </a:bodyPr>
          <a:lstStyle/>
          <a:p>
            <a:r>
              <a:rPr lang="es-ES" sz="3200" b="1" i="1" dirty="0">
                <a:solidFill>
                  <a:schemeClr val="accent1"/>
                </a:solidFill>
              </a:rPr>
              <a:t> </a:t>
            </a:r>
            <a:r>
              <a:rPr lang="es-ES" sz="2800" b="1" i="1" dirty="0">
                <a:solidFill>
                  <a:schemeClr val="accent1"/>
                </a:solidFill>
              </a:rPr>
              <a:t>Estamos a disposición de los Clubs para:</a:t>
            </a:r>
          </a:p>
        </p:txBody>
      </p:sp>
      <p:sp>
        <p:nvSpPr>
          <p:cNvPr id="11" name="2 Subtítulo">
            <a:extLst>
              <a:ext uri="{FF2B5EF4-FFF2-40B4-BE49-F238E27FC236}">
                <a16:creationId xmlns:a16="http://schemas.microsoft.com/office/drawing/2014/main" id="{668C5C37-8C20-4D27-B6BB-3C9BF8A4D2AB}"/>
              </a:ext>
            </a:extLst>
          </p:cNvPr>
          <p:cNvSpPr txBox="1">
            <a:spLocks/>
          </p:cNvSpPr>
          <p:nvPr/>
        </p:nvSpPr>
        <p:spPr>
          <a:xfrm>
            <a:off x="215242" y="1916832"/>
            <a:ext cx="8640960" cy="2592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 algn="just">
              <a:buClr>
                <a:schemeClr val="tx2">
                  <a:lumMod val="60000"/>
                  <a:lumOff val="40000"/>
                </a:schemeClr>
              </a:buClr>
              <a:buSzPct val="75000"/>
              <a:buFont typeface="Wingdings" panose="05000000000000000000" pitchFamily="2" charset="2"/>
              <a:buChar char="ü"/>
            </a:pPr>
            <a:r>
              <a:rPr lang="es-ES" sz="2000" dirty="0">
                <a:ln/>
              </a:rPr>
              <a:t>Facilitar el uso de las herramientas disponibles en </a:t>
            </a:r>
            <a:r>
              <a:rPr lang="es-ES" sz="2000" dirty="0" err="1">
                <a:ln/>
              </a:rPr>
              <a:t>My</a:t>
            </a:r>
            <a:r>
              <a:rPr lang="es-ES" sz="2000" dirty="0">
                <a:ln/>
              </a:rPr>
              <a:t> Rotary </a:t>
            </a:r>
            <a:r>
              <a:rPr lang="es-ES" sz="2000" i="1" dirty="0">
                <a:ln/>
              </a:rPr>
              <a:t>(Rotary </a:t>
            </a:r>
            <a:r>
              <a:rPr lang="es-ES" sz="2000" i="1" dirty="0" err="1">
                <a:ln/>
              </a:rPr>
              <a:t>Showcase</a:t>
            </a:r>
            <a:r>
              <a:rPr lang="es-ES" sz="2000" i="1" dirty="0">
                <a:ln/>
              </a:rPr>
              <a:t> </a:t>
            </a:r>
            <a:r>
              <a:rPr lang="es-ES" sz="2000" dirty="0">
                <a:ln/>
              </a:rPr>
              <a:t>y </a:t>
            </a:r>
            <a:r>
              <a:rPr lang="es-ES" sz="2000" i="1" dirty="0">
                <a:ln/>
              </a:rPr>
              <a:t>Rotary Club Central</a:t>
            </a:r>
            <a:r>
              <a:rPr lang="es-ES" sz="2000" dirty="0">
                <a:ln/>
              </a:rPr>
              <a:t>)</a:t>
            </a:r>
          </a:p>
          <a:p>
            <a:pPr marL="269875" indent="-269875" algn="just">
              <a:buClr>
                <a:schemeClr val="tx2">
                  <a:lumMod val="60000"/>
                  <a:lumOff val="40000"/>
                </a:schemeClr>
              </a:buClr>
              <a:buSzPct val="75000"/>
              <a:buFont typeface="Wingdings" panose="05000000000000000000" pitchFamily="2" charset="2"/>
              <a:buChar char="ü"/>
            </a:pPr>
            <a:r>
              <a:rPr lang="es-ES" sz="2000" dirty="0">
                <a:ln/>
              </a:rPr>
              <a:t>Potenciar los Programas de Rotary:</a:t>
            </a:r>
          </a:p>
          <a:p>
            <a:pPr marL="719138" indent="-269875" algn="just">
              <a:buFont typeface="Arial" panose="020B0604020202020204" pitchFamily="34" charset="0"/>
              <a:buChar char="•"/>
            </a:pPr>
            <a:r>
              <a:rPr lang="es-ES" sz="2000" dirty="0"/>
              <a:t>Grupos de Rotary para Fomento de la Comunidad (</a:t>
            </a:r>
            <a:r>
              <a:rPr lang="es-ES" sz="2000" i="1" dirty="0"/>
              <a:t>RCC</a:t>
            </a:r>
            <a:r>
              <a:rPr lang="es-ES" sz="2000" dirty="0"/>
              <a:t>)</a:t>
            </a:r>
          </a:p>
          <a:p>
            <a:pPr marL="719138" indent="-269875" algn="just">
              <a:buFont typeface="Arial" panose="020B0604020202020204" pitchFamily="34" charset="0"/>
              <a:buChar char="•"/>
            </a:pPr>
            <a:r>
              <a:rPr lang="es-ES" sz="2000" dirty="0"/>
              <a:t>Grupos de Acción de Rotary (</a:t>
            </a:r>
            <a:r>
              <a:rPr lang="es-ES" sz="2000" i="1" dirty="0"/>
              <a:t>RAG</a:t>
            </a:r>
            <a:r>
              <a:rPr lang="es-ES" sz="2000" dirty="0"/>
              <a:t>)</a:t>
            </a:r>
          </a:p>
          <a:p>
            <a:pPr marL="719138" indent="-269875" algn="just">
              <a:buFont typeface="Arial" panose="020B0604020202020204" pitchFamily="34" charset="0"/>
              <a:buChar char="•"/>
            </a:pPr>
            <a:r>
              <a:rPr lang="es-ES" sz="2000" dirty="0"/>
              <a:t>Agrupaciones de Rotary (</a:t>
            </a:r>
            <a:r>
              <a:rPr lang="es-ES" sz="2000" i="1" dirty="0" err="1"/>
              <a:t>Fellowships</a:t>
            </a:r>
            <a:r>
              <a:rPr lang="es-ES" sz="2000" dirty="0"/>
              <a:t>)</a:t>
            </a:r>
            <a:endParaRPr lang="es-ES" sz="2000" dirty="0">
              <a:ln/>
            </a:endParaRPr>
          </a:p>
        </p:txBody>
      </p:sp>
      <p:pic>
        <p:nvPicPr>
          <p:cNvPr id="12" name="Imagen 11" descr="Imagen que contiene señal, texto, reloj&#10;&#10;Descripción generada automáticamente">
            <a:extLst>
              <a:ext uri="{FF2B5EF4-FFF2-40B4-BE49-F238E27FC236}">
                <a16:creationId xmlns:a16="http://schemas.microsoft.com/office/drawing/2014/main" id="{F813C72D-6ABF-46E2-A909-74669C67C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95" y="175828"/>
            <a:ext cx="2574804" cy="360000"/>
          </a:xfrm>
          <a:prstGeom prst="rect">
            <a:avLst/>
          </a:prstGeom>
        </p:spPr>
      </p:pic>
      <p:sp>
        <p:nvSpPr>
          <p:cNvPr id="13" name="1 Título">
            <a:extLst>
              <a:ext uri="{FF2B5EF4-FFF2-40B4-BE49-F238E27FC236}">
                <a16:creationId xmlns:a16="http://schemas.microsoft.com/office/drawing/2014/main" id="{5C55B08A-0B7C-46C2-8928-C2D0D3661960}"/>
              </a:ext>
            </a:extLst>
          </p:cNvPr>
          <p:cNvSpPr txBox="1">
            <a:spLocks/>
          </p:cNvSpPr>
          <p:nvPr/>
        </p:nvSpPr>
        <p:spPr>
          <a:xfrm>
            <a:off x="2915816" y="88867"/>
            <a:ext cx="5117110" cy="533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i="1" dirty="0">
                <a:solidFill>
                  <a:schemeClr val="accent1"/>
                </a:solidFill>
              </a:rPr>
              <a:t>Distrito 2202 – Comité de Servicio en la Comunidad</a:t>
            </a:r>
          </a:p>
          <a:p>
            <a:r>
              <a:rPr lang="es-ES" sz="1800" b="1" i="1" dirty="0">
                <a:solidFill>
                  <a:schemeClr val="accent1"/>
                </a:solidFill>
              </a:rPr>
              <a:t>Boletín nº2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94C788D-BC53-451C-9B30-7D4DF078A641}"/>
              </a:ext>
            </a:extLst>
          </p:cNvPr>
          <p:cNvSpPr txBox="1"/>
          <p:nvPr/>
        </p:nvSpPr>
        <p:spPr>
          <a:xfrm>
            <a:off x="35496" y="6516052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i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Above Self / One Profits Most Who Serves Best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EB2522-2E56-49C2-AC33-7CCB039DDD29}"/>
              </a:ext>
            </a:extLst>
          </p:cNvPr>
          <p:cNvSpPr txBox="1"/>
          <p:nvPr/>
        </p:nvSpPr>
        <p:spPr>
          <a:xfrm>
            <a:off x="751034" y="5085184"/>
            <a:ext cx="77093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2"/>
                </a:solidFill>
              </a:rPr>
              <a:t>CONTACTA CON NOSOTROS:</a:t>
            </a:r>
          </a:p>
          <a:p>
            <a:r>
              <a:rPr lang="es-ES" sz="1600" b="1" dirty="0">
                <a:solidFill>
                  <a:schemeClr val="tx2"/>
                </a:solidFill>
              </a:rPr>
              <a:t> Presidente: </a:t>
            </a:r>
            <a:r>
              <a:rPr lang="es-ES" sz="1600" dirty="0">
                <a:solidFill>
                  <a:schemeClr val="tx2"/>
                </a:solidFill>
              </a:rPr>
              <a:t>Enric López Milà (R.C. Barcelona Sarrià)  📬 </a:t>
            </a:r>
            <a:r>
              <a:rPr lang="es-ES" sz="1600" dirty="0">
                <a:solidFill>
                  <a:schemeClr val="tx2"/>
                </a:solidFill>
                <a:hlinkClick r:id="rId3"/>
              </a:rPr>
              <a:t>e.lopezmila@rotary2202.org</a:t>
            </a:r>
            <a:endParaRPr lang="es-ES" sz="1600" dirty="0">
              <a:solidFill>
                <a:schemeClr val="tx2"/>
              </a:solidFill>
            </a:endParaRPr>
          </a:p>
          <a:p>
            <a:r>
              <a:rPr lang="es-ES" sz="1600" dirty="0">
                <a:solidFill>
                  <a:schemeClr val="tx2"/>
                </a:solidFill>
              </a:rPr>
              <a:t>				              📞639023275</a:t>
            </a:r>
          </a:p>
          <a:p>
            <a:r>
              <a:rPr lang="es-ES" sz="1600" b="1" dirty="0">
                <a:solidFill>
                  <a:schemeClr val="tx2"/>
                </a:solidFill>
              </a:rPr>
              <a:t>     </a:t>
            </a:r>
            <a:r>
              <a:rPr lang="es-ES" sz="1600" b="1" dirty="0" err="1">
                <a:solidFill>
                  <a:schemeClr val="tx2"/>
                </a:solidFill>
              </a:rPr>
              <a:t>Fellowships</a:t>
            </a:r>
            <a:r>
              <a:rPr lang="es-ES" sz="1600" b="1" dirty="0">
                <a:solidFill>
                  <a:schemeClr val="tx2"/>
                </a:solidFill>
              </a:rPr>
              <a:t>: </a:t>
            </a:r>
            <a:r>
              <a:rPr lang="es-ES" sz="1600" dirty="0">
                <a:solidFill>
                  <a:schemeClr val="tx2"/>
                </a:solidFill>
              </a:rPr>
              <a:t>David Bartrina (R.C. Ripollés)              📬 </a:t>
            </a:r>
            <a:r>
              <a:rPr lang="es-ES" sz="1600" dirty="0">
                <a:solidFill>
                  <a:schemeClr val="tx2"/>
                </a:solidFill>
                <a:hlinkClick r:id="rId4"/>
              </a:rPr>
              <a:t>david.bartrina@rotary2202.org</a:t>
            </a:r>
            <a:endParaRPr lang="es-ES" sz="1600" dirty="0">
              <a:solidFill>
                <a:schemeClr val="tx2"/>
              </a:solidFill>
            </a:endParaRPr>
          </a:p>
          <a:p>
            <a:r>
              <a:rPr lang="es-ES" sz="1600" dirty="0">
                <a:solidFill>
                  <a:schemeClr val="tx2"/>
                </a:solidFill>
              </a:rPr>
              <a:t>				               📞667611373</a:t>
            </a:r>
          </a:p>
        </p:txBody>
      </p:sp>
    </p:spTree>
    <p:extLst>
      <p:ext uri="{BB962C8B-B14F-4D97-AF65-F5344CB8AC3E}">
        <p14:creationId xmlns:p14="http://schemas.microsoft.com/office/powerpoint/2010/main" val="6875463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2169</TotalTime>
  <Words>730</Words>
  <Application>Microsoft Office PowerPoint</Application>
  <PresentationFormat>Presentación en pantalla 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Open Sans</vt:lpstr>
      <vt:lpstr>Wingdings</vt:lpstr>
      <vt:lpstr>Tema de Office</vt:lpstr>
      <vt:lpstr>Distrito 2202 – Comité de Servicio en la Comunidad Boletín nº2</vt:lpstr>
      <vt:lpstr>Mes del Desarrollo Económico e Integral de la Comunidad</vt:lpstr>
      <vt:lpstr>¿Qué acciones puedes desarrollar en tu Comunidad?</vt:lpstr>
      <vt:lpstr>¿Qué acciones puedes desarrollar en tu Comunidad?</vt:lpstr>
      <vt:lpstr>Acciones del Comité Distrital en curso</vt:lpstr>
      <vt:lpstr> Estamos a disposición de los Clubs para:</vt:lpstr>
      <vt:lpstr> Estamos a disposición de los Clubs para: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Enric López Milà</dc:creator>
  <cp:lastModifiedBy>Enric López Milà</cp:lastModifiedBy>
  <cp:revision>138</cp:revision>
  <cp:lastPrinted>2019-11-25T15:21:53Z</cp:lastPrinted>
  <dcterms:created xsi:type="dcterms:W3CDTF">2017-04-05T08:01:08Z</dcterms:created>
  <dcterms:modified xsi:type="dcterms:W3CDTF">2020-10-05T14:41:43Z</dcterms:modified>
</cp:coreProperties>
</file>