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4"/>
    <p:sldMasterId id="2147483664" r:id="rId5"/>
    <p:sldMasterId id="2147483688" r:id="rId6"/>
    <p:sldMasterId id="2147483720" r:id="rId7"/>
    <p:sldMasterId id="2147483736" r:id="rId8"/>
  </p:sldMasterIdLst>
  <p:notesMasterIdLst>
    <p:notesMasterId r:id="rId23"/>
  </p:notesMasterIdLst>
  <p:handoutMasterIdLst>
    <p:handoutMasterId r:id="rId24"/>
  </p:handoutMasterIdLst>
  <p:sldIdLst>
    <p:sldId id="361" r:id="rId9"/>
    <p:sldId id="403" r:id="rId10"/>
    <p:sldId id="401" r:id="rId11"/>
    <p:sldId id="363" r:id="rId12"/>
    <p:sldId id="385" r:id="rId13"/>
    <p:sldId id="399" r:id="rId14"/>
    <p:sldId id="395" r:id="rId15"/>
    <p:sldId id="384" r:id="rId16"/>
    <p:sldId id="396" r:id="rId17"/>
    <p:sldId id="386" r:id="rId18"/>
    <p:sldId id="388" r:id="rId19"/>
    <p:sldId id="397" r:id="rId20"/>
    <p:sldId id="400" r:id="rId21"/>
    <p:sldId id="391" r:id="rId2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  <a:srgbClr val="FF7600"/>
    <a:srgbClr val="D91B5C"/>
    <a:srgbClr val="872175"/>
    <a:srgbClr val="009999"/>
    <a:srgbClr val="00AEEF"/>
    <a:srgbClr val="01B4E7"/>
    <a:srgbClr val="BCBDC0"/>
    <a:srgbClr val="E6E5D8"/>
    <a:srgbClr val="D9C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55" autoAdjust="0"/>
    <p:restoredTop sz="72222" autoAdjust="0"/>
  </p:normalViewPr>
  <p:slideViewPr>
    <p:cSldViewPr>
      <p:cViewPr varScale="1">
        <p:scale>
          <a:sx n="72" d="100"/>
          <a:sy n="72" d="100"/>
        </p:scale>
        <p:origin x="2544" y="18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0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0" Type="http://schemas.openxmlformats.org/officeDocument/2006/relationships/slide" Target="slides/slide10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5E2A8F52-5D5E-F348-8971-795E9819BC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5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smtClean="0"/>
            </a:lvl1pPr>
          </a:lstStyle>
          <a:p>
            <a:pPr>
              <a:defRPr/>
            </a:pPr>
            <a:fld id="{A921F9F1-0516-7249-8BD1-DDD6B224F66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40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E13C1B3-30A5-2D4F-89A2-C88D12DA315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99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99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2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9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El Intercambio Rotario de Amistad</a:t>
            </a:r>
            <a:r>
              <a:rPr lang="es-ES" sz="12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 es un programa internacional dirigido a los socios y amigos de Rotary que permite a los participantes turnarse 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para alojarse entre sí</a:t>
            </a:r>
            <a:r>
              <a:rPr lang="es-ES" sz="12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 en sus hogares y clubes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. Los intercambios permiten tanto</a:t>
            </a:r>
            <a:r>
              <a:rPr lang="es-ES" sz="12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 a los rotarios como a personas no rotarias: </a:t>
            </a: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 </a:t>
            </a:r>
            <a:br>
              <a:rPr lang="es-ES" sz="1200" baseline="0" noProof="0" dirty="0">
                <a:latin typeface="Arial" pitchFamily="34" charset="0"/>
                <a:cs typeface="Arial" pitchFamily="34" charset="0"/>
              </a:rPr>
            </a:br>
            <a:endParaRPr lang="es-ES" sz="1200" baseline="0" noProof="0" dirty="0">
              <a:latin typeface="Arial" pitchFamily="34" charset="0"/>
              <a:cs typeface="Arial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Experimentar diversas culturas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Ampliar su comprensión internacional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Fomentar la buena voluntad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Explorar sus profesiones en un contexto diferente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Forjar amistades para toda la vida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Establecer los cimientos para la paz y el servicio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5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noProof="0" dirty="0">
                <a:latin typeface="Arial" pitchFamily="34" charset="0"/>
                <a:cs typeface="Arial" pitchFamily="34" charset="0"/>
              </a:rPr>
              <a:t>Los participantes en un intercambio deciden </a:t>
            </a: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todos los elementos de este. Los participantes:</a:t>
            </a:r>
            <a:endParaRPr lang="es-ES" sz="1200" noProof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noProof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noProof="0" dirty="0">
                <a:latin typeface="Arial" pitchFamily="34" charset="0"/>
                <a:cs typeface="Arial" pitchFamily="34" charset="0"/>
              </a:rPr>
              <a:t>- Determinan los detalles, como</a:t>
            </a: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 las fechas y ubicación del intercambio, viajes y alojamiento, y el programa del mismo.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- Asumen toda responsabilidad financiera asociada con la participación en el programa. Se recomienda verificar con el club o el distrito si existe financiamiento disponible que pueda ayudar a cubrir los gastos.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Contratan un seguro de viaje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200" baseline="0" noProof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Una vez realizado el intercambio, se insta a los participantes a remitir un informe a Rotary que incluya comentarios sobre el programa, sugerencias para el mejoramiento de las relaciones entre los dos países y lo aprendido sobre la labor que realiza Rotary en otra parte del mundo para inspirar a otros distritos a que planifiquen sus propios intercambios. </a:t>
            </a:r>
            <a:endParaRPr lang="es-ES" sz="1200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7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El Intercambio Rotario de Amistad</a:t>
            </a:r>
            <a:r>
              <a:rPr lang="es-ES" sz="12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 es un programa internacional dirigido a los socios y amigos de Rotary que permite a los participantes turnarse 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para alojarse entre sí</a:t>
            </a:r>
            <a:r>
              <a:rPr lang="es-ES" sz="12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 en sus hogares y clubes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. Los intercambios permiten tanto</a:t>
            </a:r>
            <a:r>
              <a:rPr lang="es-ES" sz="12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 a los rotarios como a personas no rotarias: </a:t>
            </a: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 </a:t>
            </a:r>
            <a:br>
              <a:rPr lang="es-ES" sz="1200" baseline="0" noProof="0" dirty="0">
                <a:latin typeface="Arial" pitchFamily="34" charset="0"/>
                <a:cs typeface="Arial" pitchFamily="34" charset="0"/>
              </a:rPr>
            </a:br>
            <a:endParaRPr lang="es-ES" sz="1200" baseline="0" noProof="0" dirty="0">
              <a:latin typeface="Arial" pitchFamily="34" charset="0"/>
              <a:cs typeface="Arial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Experimentar diversas culturas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Ampliar su comprensión internacional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Fomentar la buena voluntad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Explorar sus profesiones en un contexto diferente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Forjar amistades para toda la vida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Establecer los cimientos para la paz y el servicio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99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latin typeface="Arial" pitchFamily="34" charset="0"/>
                <a:cs typeface="Arial" pitchFamily="34" charset="0"/>
              </a:rPr>
              <a:t>Los participantes en un intercambio deciden todos los elementos de este. Los participantes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: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- 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Determinan los detalles, como las fechas y ubicación del intercambio, viajes y alojamiento, y el programa del mismo.</a:t>
            </a:r>
            <a:endParaRPr lang="en-US" sz="1200" baseline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Arial" pitchFamily="34" charset="0"/>
                <a:cs typeface="Arial" pitchFamily="34" charset="0"/>
              </a:rPr>
              <a:t>- </a:t>
            </a: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Asumen toda responsabilidad financiera asociada con la participación en el programa. Se recomienda verificar con el club o el distrito si existe financiamiento disponible que pueda ayudar a cubrir los gastos</a:t>
            </a:r>
            <a:r>
              <a:rPr lang="es-ES" sz="1200" baseline="0" dirty="0">
                <a:latin typeface="Arial" pitchFamily="34" charset="0"/>
                <a:cs typeface="Arial" pitchFamily="34" charset="0"/>
              </a:rPr>
              <a:t>.</a:t>
            </a:r>
            <a:endParaRPr lang="en-US" sz="1200" baseline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Arial" pitchFamily="34" charset="0"/>
                <a:cs typeface="Arial" pitchFamily="34" charset="0"/>
              </a:rPr>
              <a:t>- </a:t>
            </a:r>
            <a:r>
              <a:rPr lang="es-ES" sz="1200" baseline="0" dirty="0">
                <a:latin typeface="Arial" pitchFamily="34" charset="0"/>
                <a:cs typeface="Arial" pitchFamily="34" charset="0"/>
              </a:rPr>
              <a:t>Contratan un seguro de viaje</a:t>
            </a:r>
            <a:endParaRPr lang="en-US" sz="1200" baseline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aseline="0" noProof="0" dirty="0">
                <a:latin typeface="Arial" pitchFamily="34" charset="0"/>
                <a:cs typeface="Arial" pitchFamily="34" charset="0"/>
              </a:rPr>
              <a:t>Una vez realizado el intercambio, se insta a los participantes a remitir un informe a Rotary que incluya comentarios sobre el programa, sugerencias para el mejoramiento de las relaciones entre los dos países y lo aprendido sobre la labor que realiza Rotary en otra parte del mundo para inspirar a otros distritos a que planifiquen sus propios intercambios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99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Los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distritos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deben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estructurar los intercambios en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torno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a uno o más de los siguientes temas: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rgbClr val="919295"/>
              </a:solidFill>
              <a:latin typeface="Arial" pitchFamily="34" charset="0"/>
              <a:cs typeface="Arial" pitchFamily="34" charset="0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srgbClr val="919295"/>
                </a:solidFill>
              </a:rPr>
              <a:t>Intercambios</a:t>
            </a:r>
            <a:r>
              <a:rPr lang="en-US" sz="2800" b="1" baseline="0" dirty="0">
                <a:solidFill>
                  <a:srgbClr val="919295"/>
                </a:solidFill>
              </a:rPr>
              <a:t> orientados a la cultura</a:t>
            </a:r>
            <a:r>
              <a:rPr lang="en-US" sz="2800" dirty="0">
                <a:solidFill>
                  <a:srgbClr val="919295"/>
                </a:solidFill>
              </a:rPr>
              <a:t>: </a:t>
            </a:r>
            <a:r>
              <a:rPr lang="en-US" sz="2800" dirty="0" err="1">
                <a:solidFill>
                  <a:srgbClr val="919295"/>
                </a:solidFill>
              </a:rPr>
              <a:t>Experiencias</a:t>
            </a:r>
            <a:r>
              <a:rPr lang="en-US" sz="2800" dirty="0">
                <a:solidFill>
                  <a:srgbClr val="919295"/>
                </a:solidFill>
              </a:rPr>
              <a:t> que </a:t>
            </a:r>
            <a:r>
              <a:rPr lang="en-US" sz="2800" dirty="0" err="1">
                <a:solidFill>
                  <a:srgbClr val="919295"/>
                </a:solidFill>
              </a:rPr>
              <a:t>ponen</a:t>
            </a:r>
            <a:r>
              <a:rPr lang="en-US" sz="2800" dirty="0">
                <a:solidFill>
                  <a:srgbClr val="919295"/>
                </a:solidFill>
              </a:rPr>
              <a:t> de </a:t>
            </a:r>
            <a:r>
              <a:rPr lang="en-US" sz="2800" dirty="0" err="1">
                <a:solidFill>
                  <a:srgbClr val="919295"/>
                </a:solidFill>
              </a:rPr>
              <a:t>manifiesto</a:t>
            </a:r>
            <a:r>
              <a:rPr lang="en-US" sz="2800" dirty="0">
                <a:solidFill>
                  <a:srgbClr val="919295"/>
                </a:solidFill>
              </a:rPr>
              <a:t> las </a:t>
            </a:r>
            <a:r>
              <a:rPr lang="en-US" sz="2800" dirty="0" err="1">
                <a:solidFill>
                  <a:srgbClr val="919295"/>
                </a:solidFill>
              </a:rPr>
              <a:t>etnias</a:t>
            </a:r>
            <a:r>
              <a:rPr lang="en-US" sz="2800" dirty="0">
                <a:solidFill>
                  <a:srgbClr val="919295"/>
                </a:solidFill>
              </a:rPr>
              <a:t>, comida </a:t>
            </a:r>
            <a:r>
              <a:rPr lang="en-US" sz="2800" dirty="0" err="1">
                <a:solidFill>
                  <a:srgbClr val="919295"/>
                </a:solidFill>
              </a:rPr>
              <a:t>típica</a:t>
            </a:r>
            <a:r>
              <a:rPr lang="en-US" sz="2800" dirty="0">
                <a:solidFill>
                  <a:srgbClr val="919295"/>
                </a:solidFill>
              </a:rPr>
              <a:t>, </a:t>
            </a:r>
            <a:r>
              <a:rPr lang="en-US" sz="2800" dirty="0" err="1">
                <a:solidFill>
                  <a:srgbClr val="919295"/>
                </a:solidFill>
              </a:rPr>
              <a:t>idioma</a:t>
            </a:r>
            <a:r>
              <a:rPr lang="en-US" sz="2800" dirty="0">
                <a:solidFill>
                  <a:srgbClr val="919295"/>
                </a:solidFill>
              </a:rPr>
              <a:t>, </a:t>
            </a:r>
            <a:r>
              <a:rPr lang="en-US" sz="2800" dirty="0" err="1">
                <a:solidFill>
                  <a:srgbClr val="919295"/>
                </a:solidFill>
              </a:rPr>
              <a:t>historia</a:t>
            </a:r>
            <a:r>
              <a:rPr lang="en-US" sz="2800" dirty="0">
                <a:solidFill>
                  <a:srgbClr val="919295"/>
                </a:solidFill>
              </a:rPr>
              <a:t> y </a:t>
            </a:r>
            <a:r>
              <a:rPr lang="en-US" sz="2800" dirty="0" err="1">
                <a:solidFill>
                  <a:srgbClr val="919295"/>
                </a:solidFill>
              </a:rPr>
              <a:t>otros</a:t>
            </a:r>
            <a:r>
              <a:rPr lang="en-US" sz="2800" dirty="0">
                <a:solidFill>
                  <a:srgbClr val="919295"/>
                </a:solidFill>
              </a:rPr>
              <a:t> </a:t>
            </a:r>
            <a:r>
              <a:rPr lang="en-US" sz="2800" dirty="0" err="1">
                <a:solidFill>
                  <a:srgbClr val="919295"/>
                </a:solidFill>
              </a:rPr>
              <a:t>aspectos</a:t>
            </a:r>
            <a:r>
              <a:rPr lang="en-US" sz="2800" dirty="0">
                <a:solidFill>
                  <a:srgbClr val="919295"/>
                </a:solidFill>
              </a:rPr>
              <a:t> </a:t>
            </a:r>
            <a:r>
              <a:rPr lang="en-US" sz="2800" dirty="0" err="1">
                <a:solidFill>
                  <a:srgbClr val="919295"/>
                </a:solidFill>
              </a:rPr>
              <a:t>culturales</a:t>
            </a:r>
            <a:r>
              <a:rPr lang="en-US" sz="2800" dirty="0">
                <a:solidFill>
                  <a:srgbClr val="919295"/>
                </a:solidFill>
              </a:rPr>
              <a:t> de </a:t>
            </a:r>
            <a:r>
              <a:rPr lang="en-US" sz="2800" dirty="0" err="1">
                <a:solidFill>
                  <a:srgbClr val="919295"/>
                </a:solidFill>
              </a:rPr>
              <a:t>una</a:t>
            </a:r>
            <a:r>
              <a:rPr lang="en-US" sz="2800" dirty="0">
                <a:solidFill>
                  <a:srgbClr val="919295"/>
                </a:solidFill>
              </a:rPr>
              <a:t> </a:t>
            </a:r>
            <a:r>
              <a:rPr lang="en-US" sz="2800" dirty="0" err="1">
                <a:solidFill>
                  <a:srgbClr val="919295"/>
                </a:solidFill>
              </a:rPr>
              <a:t>región</a:t>
            </a:r>
            <a:r>
              <a:rPr lang="es-ES" sz="2800" dirty="0">
                <a:solidFill>
                  <a:srgbClr val="919295"/>
                </a:solidFill>
              </a:rPr>
              <a:t>.</a:t>
            </a:r>
            <a:endParaRPr lang="en-US" sz="2800" dirty="0">
              <a:solidFill>
                <a:srgbClr val="919295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srgbClr val="919295"/>
                </a:solidFill>
              </a:rPr>
              <a:t>Intercambios orientados al servicio:</a:t>
            </a:r>
            <a:r>
              <a:rPr lang="en-US" sz="2800" dirty="0">
                <a:solidFill>
                  <a:srgbClr val="919295"/>
                </a:solidFill>
              </a:rPr>
              <a:t> </a:t>
            </a:r>
            <a:r>
              <a:rPr lang="es-ES" sz="2800" dirty="0">
                <a:solidFill>
                  <a:srgbClr val="919295"/>
                </a:solidFill>
              </a:rPr>
              <a:t>Oportunidades para participar y apoyar activamente un proyecto.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srgbClr val="919295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srgbClr val="919295"/>
                </a:solidFill>
              </a:rPr>
              <a:t>Intercambios orientados al servicio</a:t>
            </a:r>
            <a:r>
              <a:rPr lang="en-US" sz="2800" b="1" baseline="0" dirty="0">
                <a:solidFill>
                  <a:srgbClr val="919295"/>
                </a:solidFill>
              </a:rPr>
              <a:t> profesional</a:t>
            </a:r>
            <a:r>
              <a:rPr lang="en-US" sz="2800" b="1" dirty="0">
                <a:solidFill>
                  <a:srgbClr val="919295"/>
                </a:solidFill>
              </a:rPr>
              <a:t>:</a:t>
            </a:r>
            <a:r>
              <a:rPr lang="en-US" sz="2800" dirty="0">
                <a:solidFill>
                  <a:srgbClr val="919295"/>
                </a:solidFill>
              </a:rPr>
              <a:t> </a:t>
            </a:r>
            <a:r>
              <a:rPr lang="es-ES" sz="2800" dirty="0">
                <a:solidFill>
                  <a:srgbClr val="919295"/>
                </a:solidFill>
              </a:rPr>
              <a:t>Exploran una profesión o trabajo específico en un contexto cultural diferente.</a:t>
            </a:r>
            <a:endParaRPr lang="en-US" sz="2800" dirty="0">
              <a:solidFill>
                <a:srgbClr val="919295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 menudo los viajes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conducen a relaciones duraderas entre los dos distritos colaboradores y muchas veces se crean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vínculos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hermandad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entre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clubes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o se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encuentran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colaboradores para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participar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Subvenciones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Globales entre los clubes participantes en los intercambios.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0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23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julio de 2017, instamos a los distritos a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planificarintercambios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culturales en grupo, una subdivisión de los Intercambios Rotarios de Amistad. Estos tipos de intercambios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hacen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hincapié en la inmersión cultural e idealmente buscan la inclusión de jóvenes profesionales no rotarios o aquellos en fases de transición en sus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carreras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profesionales para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fomentar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una mayor concienciación, un mayor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entendimiento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entre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culturas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conexiones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más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profundas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y una </a:t>
            </a:r>
            <a:r>
              <a:rPr lang="en-US" sz="1200" baseline="0" dirty="0" err="1">
                <a:latin typeface="Arial" pitchFamily="34" charset="0"/>
                <a:cs typeface="Arial" pitchFamily="34" charset="0"/>
              </a:rPr>
              <a:t>mentalidad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mundial más amplia.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9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1F9F1-0516-7249-8BD1-DDD6B224F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45473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991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39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86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663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570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511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82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0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554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21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5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935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303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014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584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542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03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667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3586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6953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406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059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880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887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119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3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42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45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221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843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61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950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1753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2137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01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2400" y="2667000"/>
            <a:ext cx="9525000" cy="1600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813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934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1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7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3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817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3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9144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165126"/>
            <a:ext cx="1371600" cy="514350"/>
          </a:xfrm>
          <a:prstGeom prst="rect">
            <a:avLst/>
          </a:prstGeom>
        </p:spPr>
      </p:pic>
      <p:pic>
        <p:nvPicPr>
          <p:cNvPr id="5" name="Picture 4" descr="wh-rev.eps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52400"/>
            <a:ext cx="3124200" cy="31242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153400" y="6540976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0" dirty="0"/>
              <a:t>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29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4" r:id="rId2"/>
    <p:sldLayoutId id="2147483715" r:id="rId3"/>
    <p:sldLayoutId id="2147483716" r:id="rId4"/>
    <p:sldLayoutId id="2147483717" r:id="rId5"/>
    <p:sldLayoutId id="2147483713" r:id="rId6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2" r:id="rId2"/>
    <p:sldLayoutId id="2147483705" r:id="rId3"/>
    <p:sldLayoutId id="2147483703" r:id="rId4"/>
    <p:sldLayoutId id="2147483718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62" r:id="rId14"/>
    <p:sldLayoutId id="2147483663" r:id="rId15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rgbClr val="BCBDC0"/>
                </a:solidFill>
                <a:latin typeface="Arial Narrow"/>
                <a:cs typeface="Arial Narrow"/>
              </a:rPr>
              <a:t>SEP</a:t>
            </a:r>
            <a:r>
              <a:rPr lang="en-US" sz="900" baseline="0" dirty="0">
                <a:solidFill>
                  <a:srgbClr val="BCBDC0"/>
                </a:solidFill>
                <a:latin typeface="Arial Narrow"/>
                <a:cs typeface="Arial Narrow"/>
              </a:rPr>
              <a:t> 2013</a:t>
            </a:r>
            <a:r>
              <a:rPr kumimoji="0" lang="en-US" sz="900" b="0" i="0" u="none" strike="noStrike" kern="1200" cap="none" spc="300" normalizeH="0" baseline="0" noProof="0" dirty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7" r:id="rId2"/>
    <p:sldLayoutId id="2147483710" r:id="rId3"/>
    <p:sldLayoutId id="2147483708" r:id="rId4"/>
    <p:sldLayoutId id="2147483719" r:id="rId5"/>
    <p:sldLayoutId id="2147483709" r:id="rId6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0"/>
            <a:ext cx="1600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rgbClr val="BCBDC0"/>
                </a:solidFill>
                <a:latin typeface="Arial Narrow"/>
                <a:cs typeface="Arial Narrow"/>
              </a:rPr>
              <a:t>SEP 2013</a:t>
            </a:r>
            <a:endParaRPr lang="en-US" sz="900" dirty="0">
              <a:solidFill>
                <a:srgbClr val="958D85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2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524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cs typeface="Arial Narrow"/>
              </a:rPr>
              <a:t>TITLE |  </a:t>
            </a:r>
            <a:fld id="{CF1A8821-C998-834A-B51E-54D54792926D}" type="slidenum">
              <a:rPr kumimoji="0" lang="en-US" sz="900" b="0" i="0" u="none" strike="noStrike" kern="1200" cap="none" spc="30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r>
              <a:rPr kumimoji="0" lang="en-US" sz="900" b="0" i="0" u="none" strike="noStrike" kern="1200" cap="none" spc="300" normalizeH="0" baseline="0" noProof="0" dirty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/>
                <a:ea typeface="ヒラギノ角ゴ Pro W3" charset="0"/>
                <a:cs typeface="Arial Narrow"/>
              </a:rPr>
              <a:t> 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6264610"/>
            <a:ext cx="1082949" cy="4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/friendship-exchang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rotary.service@rotary.org" TargetMode="External"/><Relationship Id="rId4" Type="http://schemas.openxmlformats.org/officeDocument/2006/relationships/hyperlink" Target="http://www.rotary2202.org/iar220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_uYT6TSOE7UA/TR7dTviC0EI/AAAAAAAAFAU/gmJNpwPhbfE/s1600/P1000715%5b1%5d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29000"/>
            <a:ext cx="93726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/>
          <p:cNvSpPr txBox="1">
            <a:spLocks noChangeArrowheads="1"/>
          </p:cNvSpPr>
          <p:nvPr/>
        </p:nvSpPr>
        <p:spPr>
          <a:xfrm>
            <a:off x="495300" y="3657600"/>
            <a:ext cx="8382000" cy="2057400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s-ES_tradnl" sz="2500" dirty="0">
                <a:solidFill>
                  <a:schemeClr val="bg1"/>
                </a:solidFill>
                <a:latin typeface="Arial Narrow Bold"/>
                <a:ea typeface="ヒラギノ角ゴ Pro W3" charset="0"/>
                <a:cs typeface="Arial Narrow Bold"/>
              </a:rPr>
              <a:t>Intercambio Rotario de Amistad    IRA  distrito 2202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sz="1000" dirty="0">
              <a:solidFill>
                <a:srgbClr val="01B4E7"/>
              </a:solidFill>
              <a:latin typeface="Georgia"/>
              <a:ea typeface="ヒラギノ角ゴ Pro W3" charset="0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68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953180"/>
            <a:ext cx="3505200" cy="252286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Intercambios orientados al servicio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121920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Durante su visita a Oregón (EE.UU.), los visitantes del Distrito 3010 de Delhi (India) brindaron apoyo a un programa de aprendizaje temprano en la ciudad de Eugene. Los visitantes leyeron libros a los estudiantes preescolares como parte del programa de la escuela para fomentar el amor por la lectura y el aprendizaje desde una temprana edad. </a:t>
            </a:r>
          </a:p>
        </p:txBody>
      </p:sp>
    </p:spTree>
    <p:extLst>
      <p:ext uri="{BB962C8B-B14F-4D97-AF65-F5344CB8AC3E}">
        <p14:creationId xmlns:p14="http://schemas.microsoft.com/office/powerpoint/2010/main" val="831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Intercambios orientados a la cultura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8800"/>
            <a:ext cx="3333750" cy="3333750"/>
          </a:xfrm>
        </p:spPr>
      </p:pic>
      <p:sp>
        <p:nvSpPr>
          <p:cNvPr id="9" name="TextBox 8"/>
          <p:cNvSpPr txBox="1"/>
          <p:nvPr/>
        </p:nvSpPr>
        <p:spPr>
          <a:xfrm>
            <a:off x="4648200" y="289551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Rotarios de Malasia </a:t>
            </a:r>
          </a:p>
          <a:p>
            <a:r>
              <a:rPr lang="es-ES_tradnl" dirty="0"/>
              <a:t>visitaron el Reino Unido y aprendieron sobre los líderes de una cultura diferente. </a:t>
            </a:r>
          </a:p>
        </p:txBody>
      </p:sp>
    </p:spTree>
    <p:extLst>
      <p:ext uri="{BB962C8B-B14F-4D97-AF65-F5344CB8AC3E}">
        <p14:creationId xmlns:p14="http://schemas.microsoft.com/office/powerpoint/2010/main" val="76585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Intercambios orientados al desarrollo profesional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3714750" cy="3352800"/>
          </a:xfrm>
        </p:spPr>
      </p:pic>
      <p:sp>
        <p:nvSpPr>
          <p:cNvPr id="5" name="TextBox 4"/>
          <p:cNvSpPr txBox="1"/>
          <p:nvPr/>
        </p:nvSpPr>
        <p:spPr>
          <a:xfrm>
            <a:off x="685800" y="2427238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Rotarios de Inglaterra visitaron una clínica en </a:t>
            </a:r>
            <a:r>
              <a:rPr lang="es-ES_tradnl" dirty="0" err="1"/>
              <a:t>Lhuwhawha</a:t>
            </a:r>
            <a:r>
              <a:rPr lang="es-ES_tradnl" dirty="0"/>
              <a:t> (Uganda), para proporcionar atención médica y entregar vestimenta, medicamentos, mosquiteros, botas y guantes de látex.</a:t>
            </a:r>
          </a:p>
        </p:txBody>
      </p:sp>
    </p:spTree>
    <p:extLst>
      <p:ext uri="{BB962C8B-B14F-4D97-AF65-F5344CB8AC3E}">
        <p14:creationId xmlns:p14="http://schemas.microsoft.com/office/powerpoint/2010/main" val="419244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Distrito 2202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430618"/>
            <a:ext cx="8229600" cy="58177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s-ES_tradnl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</a:t>
            </a:r>
            <a:r>
              <a:rPr lang="es-ES_tradnl" sz="3600">
                <a:solidFill>
                  <a:schemeClr val="tx2">
                    <a:lumMod val="60000"/>
                    <a:lumOff val="40000"/>
                  </a:schemeClr>
                </a:solidFill>
              </a:rPr>
              <a:t>En preparación para 2021</a:t>
            </a:r>
            <a:endParaRPr lang="es-ES_tradnl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Intercambio de Amistad Rotaria entre rotarios de Tarragona con el RC de </a:t>
            </a:r>
            <a:r>
              <a:rPr lang="es-ES_tradnl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Boothbay</a:t>
            </a:r>
            <a:r>
              <a:rPr lang="es-ES_tradn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_tradnl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Habor</a:t>
            </a:r>
            <a:r>
              <a:rPr lang="es-ES_tradn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  <a:p>
            <a:r>
              <a:rPr lang="es-ES_tradnl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Finalidad: conocer un club rural muy activo de los Estados Unidos. Ampliar red de contactos. Intercambiar ideas y culturas. Disfrutar del paisaje y del mar de Maine.</a:t>
            </a:r>
          </a:p>
          <a:p>
            <a:pPr marL="0" indent="0">
              <a:buNone/>
            </a:pPr>
            <a:r>
              <a:rPr lang="es-ES_tradnl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Promueve el RC de Reus</a:t>
            </a:r>
          </a:p>
        </p:txBody>
      </p:sp>
    </p:spTree>
    <p:extLst>
      <p:ext uri="{BB962C8B-B14F-4D97-AF65-F5344CB8AC3E}">
        <p14:creationId xmlns:p14="http://schemas.microsoft.com/office/powerpoint/2010/main" val="936039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FontTx/>
              <a:buNone/>
            </a:pPr>
            <a:r>
              <a:rPr lang="en-US" sz="2600" b="1" dirty="0">
                <a:solidFill>
                  <a:schemeClr val="accent1"/>
                </a:solidFill>
              </a:rPr>
              <a:t>	Para obtener información general sobre el programa, </a:t>
            </a:r>
            <a:r>
              <a:rPr lang="en-US" sz="2600" b="1" dirty="0" err="1">
                <a:solidFill>
                  <a:schemeClr val="accent1"/>
                </a:solidFill>
              </a:rPr>
              <a:t>visita</a:t>
            </a:r>
            <a:r>
              <a:rPr lang="en-US" sz="2600" b="1" dirty="0">
                <a:solidFill>
                  <a:schemeClr val="accent1"/>
                </a:solidFill>
              </a:rPr>
              <a:t>  </a:t>
            </a:r>
          </a:p>
          <a:p>
            <a:pPr>
              <a:buFontTx/>
              <a:buNone/>
            </a:pPr>
            <a:r>
              <a:rPr lang="en-US" sz="2600" b="1" dirty="0">
                <a:solidFill>
                  <a:schemeClr val="accent1"/>
                </a:solidFill>
                <a:hlinkClick r:id="rId3"/>
              </a:rPr>
              <a:t>          www.rotary.org/friendship-exchange</a:t>
            </a:r>
            <a:r>
              <a:rPr lang="en-US" sz="2600" b="1" dirty="0">
                <a:solidFill>
                  <a:schemeClr val="accent1"/>
                </a:solidFill>
              </a:rPr>
              <a:t>     o   </a:t>
            </a:r>
          </a:p>
          <a:p>
            <a:pPr>
              <a:buFontTx/>
              <a:buNone/>
            </a:pPr>
            <a:r>
              <a:rPr lang="en-US" sz="2600" b="1" dirty="0">
                <a:solidFill>
                  <a:schemeClr val="accent1"/>
                </a:solidFill>
              </a:rPr>
              <a:t>                 </a:t>
            </a:r>
            <a:r>
              <a:rPr lang="en-US" sz="2600" b="1" i="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www.rotary2202.org/ira2202</a:t>
            </a:r>
            <a:endParaRPr lang="en-US" sz="2600" b="1" i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sz="2600" i="1" dirty="0"/>
              <a:t> </a:t>
            </a:r>
          </a:p>
          <a:p>
            <a:pPr>
              <a:buFontTx/>
              <a:buNone/>
            </a:pPr>
            <a:r>
              <a:rPr lang="en-US" sz="2600" b="1" dirty="0">
                <a:solidFill>
                  <a:schemeClr val="accent1"/>
                </a:solidFill>
              </a:rPr>
              <a:t>	Si estas interesados en participar, contacta con el presidente del Comité Distrital de Intercambio Rotario de Amistad del Distrito 2202       </a:t>
            </a:r>
          </a:p>
          <a:p>
            <a:pPr>
              <a:buFontTx/>
              <a:buNone/>
            </a:pPr>
            <a:r>
              <a:rPr lang="en-US" sz="2600" b="1" dirty="0">
                <a:solidFill>
                  <a:schemeClr val="accent1"/>
                </a:solidFill>
              </a:rPr>
              <a:t>    Dirige tus consultas a </a:t>
            </a:r>
            <a:r>
              <a:rPr lang="en-US" sz="2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ira2202@rotary2202.org o</a:t>
            </a:r>
          </a:p>
          <a:p>
            <a:pPr>
              <a:buFontTx/>
              <a:buNone/>
            </a:pPr>
            <a:r>
              <a:rPr lang="en-US" sz="2600" b="1" dirty="0">
                <a:solidFill>
                  <a:schemeClr val="accent1"/>
                </a:solidFill>
              </a:rPr>
              <a:t>	</a:t>
            </a:r>
            <a:r>
              <a:rPr lang="en-US" sz="2600" b="1" dirty="0">
                <a:solidFill>
                  <a:schemeClr val="accent1"/>
                </a:solidFill>
                <a:hlinkClick r:id="rId5"/>
              </a:rPr>
              <a:t>rotary.service@rotary.org</a:t>
            </a:r>
            <a:endParaRPr lang="en-US" sz="2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</a:t>
            </a:r>
            <a:endParaRPr lang="en-US" sz="2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Recursos y material de apoyo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7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77200" cy="472440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spcAft>
                <a:spcPts val="300"/>
              </a:spcAft>
              <a:buNone/>
            </a:pPr>
            <a:endParaRPr lang="es-ES_tradnl" sz="2400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endParaRPr lang="es-ES_tradnl" sz="2400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es-ES_tradnl" sz="2400" b="1" dirty="0">
                <a:solidFill>
                  <a:schemeClr val="accent1"/>
                </a:solidFill>
              </a:rPr>
              <a:t>Comité IRA distrito 2202</a:t>
            </a:r>
          </a:p>
          <a:p>
            <a:pPr marL="0" indent="0" algn="ctr">
              <a:spcAft>
                <a:spcPts val="300"/>
              </a:spcAft>
              <a:buNone/>
            </a:pPr>
            <a:endParaRPr lang="es-ES_tradnl" sz="2400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es-ES_tradnl" sz="2400" b="1" dirty="0">
                <a:solidFill>
                  <a:schemeClr val="accent1"/>
                </a:solidFill>
              </a:rPr>
              <a:t>Montse Moral                            </a:t>
            </a:r>
            <a:r>
              <a:rPr lang="es-ES_tradnl" sz="2400" b="1" dirty="0" err="1">
                <a:solidFill>
                  <a:schemeClr val="accent1"/>
                </a:solidFill>
              </a:rPr>
              <a:t>chair</a:t>
            </a:r>
            <a:endParaRPr lang="es-ES_tradnl" sz="2400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es-ES_tradnl" sz="2400" b="1" dirty="0">
                <a:solidFill>
                  <a:schemeClr val="accent1"/>
                </a:solidFill>
              </a:rPr>
              <a:t>Laia Marín                          </a:t>
            </a:r>
            <a:r>
              <a:rPr lang="es-ES_tradnl" sz="2400" b="1" dirty="0" err="1">
                <a:solidFill>
                  <a:schemeClr val="accent1"/>
                </a:solidFill>
              </a:rPr>
              <a:t>vicechair</a:t>
            </a:r>
            <a:endParaRPr lang="es-ES_tradnl" sz="2400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es-ES_tradnl" sz="2400" b="1" dirty="0" err="1">
                <a:solidFill>
                  <a:schemeClr val="accent1"/>
                </a:solidFill>
              </a:rPr>
              <a:t>Ricard</a:t>
            </a:r>
            <a:r>
              <a:rPr lang="es-ES_tradnl" sz="2400" b="1" dirty="0">
                <a:solidFill>
                  <a:schemeClr val="accent1"/>
                </a:solidFill>
              </a:rPr>
              <a:t> </a:t>
            </a:r>
            <a:r>
              <a:rPr lang="es-ES_tradnl" sz="2400" b="1" dirty="0" err="1">
                <a:solidFill>
                  <a:schemeClr val="accent1"/>
                </a:solidFill>
              </a:rPr>
              <a:t>Oller</a:t>
            </a:r>
            <a:r>
              <a:rPr lang="es-ES_tradnl" sz="2400" b="1" dirty="0">
                <a:solidFill>
                  <a:schemeClr val="accent1"/>
                </a:solidFill>
              </a:rPr>
              <a:t>                      secretario</a:t>
            </a:r>
          </a:p>
          <a:p>
            <a:pPr marL="0" indent="0" algn="ctr">
              <a:spcAft>
                <a:spcPts val="300"/>
              </a:spcAft>
              <a:buNone/>
            </a:pPr>
            <a:endParaRPr lang="es-ES_tradnl" sz="2400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es-ES_tradnl" sz="2400" b="1" dirty="0">
                <a:solidFill>
                  <a:schemeClr val="accent1"/>
                </a:solidFill>
              </a:rPr>
              <a:t>ira2202@rotary2202.org</a:t>
            </a:r>
          </a:p>
          <a:p>
            <a:pPr marL="0" indent="0" algn="ctr">
              <a:spcAft>
                <a:spcPts val="300"/>
              </a:spcAft>
              <a:buNone/>
            </a:pPr>
            <a:endParaRPr lang="es-ES_tradnl" sz="2400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endParaRPr lang="es-ES_tradnl" sz="2400" b="1" dirty="0">
              <a:solidFill>
                <a:schemeClr val="accent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4300" y="405984"/>
            <a:ext cx="8763000" cy="889416"/>
          </a:xfrm>
        </p:spPr>
        <p:txBody>
          <a:bodyPr/>
          <a:lstStyle/>
          <a:p>
            <a:r>
              <a:rPr lang="es-ES_tradnl" sz="2400" dirty="0">
                <a:latin typeface="Arial Narrow Bold"/>
                <a:ea typeface="ヒラギノ角ゴ Pro W3" charset="0"/>
                <a:cs typeface="Arial Narrow Bold"/>
              </a:rPr>
              <a:t>Intercambio de Amistad Rotario   IAR</a:t>
            </a:r>
            <a:br>
              <a:rPr lang="es-ES_tradnl" sz="2400" dirty="0">
                <a:latin typeface="Arial Narrow Bold"/>
                <a:ea typeface="ヒラギノ角ゴ Pro W3" charset="0"/>
                <a:cs typeface="Arial Narrow Bold"/>
              </a:rPr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60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295400"/>
            <a:ext cx="7696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Intercambios Rotarios de Amistad </a:t>
            </a:r>
          </a:p>
          <a:p>
            <a:pPr marL="342900" lvl="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Pautas para el intercambio</a:t>
            </a:r>
          </a:p>
          <a:p>
            <a:pPr marL="342900" lvl="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Temas de los Intercambios Rotarios de Amistad</a:t>
            </a:r>
          </a:p>
          <a:p>
            <a:pPr marL="342900" lvl="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Intercambios orientados a la cultura</a:t>
            </a:r>
          </a:p>
          <a:p>
            <a:pPr marL="34290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Intercambios orientados al servicio</a:t>
            </a:r>
          </a:p>
          <a:p>
            <a:pPr marL="342900" lvl="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Intercambios orientados al desarrollo profesional</a:t>
            </a:r>
            <a:endParaRPr lang="es-ES_tradnl" b="1" dirty="0">
              <a:solidFill>
                <a:prstClr val="white"/>
              </a:solidFill>
              <a:latin typeface="Arial Narrow"/>
              <a:ea typeface="+mj-ea"/>
            </a:endParaRPr>
          </a:p>
          <a:p>
            <a:pPr marL="342900" lvl="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Distrito 2202 </a:t>
            </a:r>
          </a:p>
          <a:p>
            <a:pPr marL="342900" lvl="0" indent="-342900" defTabSz="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/>
              <a:t>Recursos y material de apoyo</a:t>
            </a:r>
            <a:endParaRPr lang="es-ES_tradnl" b="1" dirty="0">
              <a:solidFill>
                <a:prstClr val="white"/>
              </a:solidFill>
              <a:latin typeface="Arial Narrow"/>
              <a:ea typeface="+mj-ea"/>
            </a:endParaRPr>
          </a:p>
          <a:p>
            <a:pPr lvl="0" algn="ctr" defTabSz="457200" eaLnBrk="1" fontAlgn="auto" hangingPunct="1"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Arial Narrow"/>
                <a:ea typeface="+mj-ea"/>
              </a:rPr>
              <a:t>Rotary Friendship Exchanges </a:t>
            </a:r>
          </a:p>
          <a:p>
            <a:pPr lvl="0" defTabSz="457200" eaLnBrk="1" fontAlgn="auto" hangingPunct="1"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Arial Narrow"/>
                <a:ea typeface="+mj-ea"/>
              </a:rPr>
              <a:t>Exchange Guidelines </a:t>
            </a:r>
            <a:endParaRPr lang="en-US" b="1" dirty="0">
              <a:solidFill>
                <a:prstClr val="white"/>
              </a:solidFill>
              <a:latin typeface="Arial Narrow"/>
              <a:ea typeface="+mj-ea"/>
            </a:endParaRPr>
          </a:p>
          <a:p>
            <a:pPr lvl="0" defTabSz="457200" eaLnBrk="1" fontAlgn="auto" hangingPunct="1"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Arial Narrow"/>
                <a:ea typeface="+mj-ea"/>
              </a:rPr>
              <a:t>Rotary Friendship Exchange Themes</a:t>
            </a:r>
            <a:endParaRPr lang="en-US" b="1" dirty="0">
              <a:solidFill>
                <a:prstClr val="white"/>
              </a:solidFill>
              <a:latin typeface="Arial Narrow"/>
              <a:ea typeface="+mj-ea"/>
            </a:endParaRPr>
          </a:p>
          <a:p>
            <a:pPr lvl="0" defTabSz="457200" eaLnBrk="1" fontAlgn="auto" hangingPunct="1"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 Narrow"/>
                <a:ea typeface="+mj-ea"/>
              </a:rPr>
              <a:t>Group Cultural Exchanges</a:t>
            </a:r>
          </a:p>
          <a:p>
            <a:pPr lvl="0" algn="ctr" defTabSz="457200" eaLnBrk="1" fontAlgn="auto" hangingPunct="1"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Arial Narrow"/>
                <a:ea typeface="+mj-ea"/>
              </a:rPr>
              <a:t>Group Cultural Exchanges</a:t>
            </a:r>
            <a:endParaRPr lang="en-US" b="1" dirty="0">
              <a:solidFill>
                <a:prstClr val="white"/>
              </a:solidFill>
              <a:latin typeface="Arial Narrow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9294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77200" cy="472440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spcAft>
                <a:spcPts val="300"/>
              </a:spcAft>
              <a:buNone/>
            </a:pPr>
            <a:r>
              <a:rPr lang="es-ES_tradnl" sz="2400" b="1" dirty="0">
                <a:solidFill>
                  <a:schemeClr val="accent1"/>
                </a:solidFill>
              </a:rPr>
              <a:t>Los Intercambios Rotarios de Amistad ayudan a fomentar la buena voluntad y la paz, al estrechamiento de las amistades internacionales y a crear una comunidad más global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4300" y="423913"/>
            <a:ext cx="8763000" cy="889416"/>
          </a:xfrm>
        </p:spPr>
        <p:txBody>
          <a:bodyPr/>
          <a:lstStyle/>
          <a:p>
            <a:r>
              <a:rPr lang="es-ES_tradnl" sz="2400" dirty="0">
                <a:latin typeface="Arial Narrow Bold"/>
                <a:ea typeface="ヒラギノ角ゴ Pro W3" charset="0"/>
                <a:cs typeface="Arial Narrow Bold"/>
              </a:rPr>
              <a:t>Intercambio de Amistad Rotario   IAR</a:t>
            </a:r>
            <a:br>
              <a:rPr lang="es-ES_tradnl" sz="2400" dirty="0">
                <a:latin typeface="Arial Narrow Bold"/>
                <a:ea typeface="ヒラギノ角ゴ Pro W3" charset="0"/>
                <a:cs typeface="Arial Narrow Bold"/>
              </a:rPr>
            </a:br>
            <a:endParaRPr lang="en-US" sz="2400" b="1" dirty="0"/>
          </a:p>
        </p:txBody>
      </p:sp>
      <p:pic>
        <p:nvPicPr>
          <p:cNvPr id="5" name="Picture 4" descr="DSC03237.JPG"/>
          <p:cNvPicPr/>
          <p:nvPr/>
        </p:nvPicPr>
        <p:blipFill rotWithShape="1">
          <a:blip r:embed="rId3" cstate="print"/>
          <a:srcRect l="11150" t="17224" r="2866"/>
          <a:stretch/>
        </p:blipFill>
        <p:spPr>
          <a:xfrm>
            <a:off x="2171700" y="2971800"/>
            <a:ext cx="4381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5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7207"/>
            <a:ext cx="8001000" cy="3134193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57200" lvl="1" indent="0" algn="ctr">
              <a:spcAft>
                <a:spcPts val="300"/>
              </a:spcAft>
              <a:buNone/>
            </a:pPr>
            <a:r>
              <a:rPr lang="es-ES_tradnl" sz="2800" dirty="0">
                <a:solidFill>
                  <a:srgbClr val="919295"/>
                </a:solidFill>
              </a:rPr>
              <a:t>Los intercambios se coordinan a nivel distrital y reflejan los intereses y preferencias de los participantes.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Pautas para el Intercambio </a:t>
            </a:r>
          </a:p>
        </p:txBody>
      </p:sp>
      <p:pic>
        <p:nvPicPr>
          <p:cNvPr id="6" name="Picture 5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5500" y="28956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20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001000" cy="3896193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57200" lvl="1" indent="0">
              <a:spcAft>
                <a:spcPts val="300"/>
              </a:spcAft>
              <a:buNone/>
            </a:pPr>
            <a:r>
              <a:rPr lang="en-US" sz="2800" b="1" dirty="0">
                <a:solidFill>
                  <a:schemeClr val="accent1"/>
                </a:solidFill>
              </a:rPr>
              <a:t>Cultura: </a:t>
            </a:r>
            <a:r>
              <a:rPr lang="es-ES_tradnl" sz="2800" dirty="0">
                <a:solidFill>
                  <a:srgbClr val="919295"/>
                </a:solidFill>
              </a:rPr>
              <a:t>Experiencias que ponen de manifiesto las etnias, comida típica, idioma, historia y otros aspectos culturales de una región</a:t>
            </a:r>
          </a:p>
          <a:p>
            <a:pPr marL="457200" lvl="1" indent="0">
              <a:spcAft>
                <a:spcPts val="300"/>
              </a:spcAft>
              <a:buNone/>
            </a:pPr>
            <a:r>
              <a:rPr lang="es-ES_tradnl" sz="2800" b="1" dirty="0">
                <a:solidFill>
                  <a:schemeClr val="accent1"/>
                </a:solidFill>
              </a:rPr>
              <a:t>Servicio: </a:t>
            </a:r>
            <a:r>
              <a:rPr lang="es-ES_tradnl" sz="2800" dirty="0">
                <a:solidFill>
                  <a:srgbClr val="919295"/>
                </a:solidFill>
              </a:rPr>
              <a:t>Oportunidades para participar y apoyar activamente un proyecto. </a:t>
            </a:r>
            <a:br>
              <a:rPr lang="es-ES_tradnl" sz="2800" dirty="0">
                <a:solidFill>
                  <a:srgbClr val="919295"/>
                </a:solidFill>
              </a:rPr>
            </a:br>
            <a:endParaRPr lang="es-ES_tradnl" sz="2800" dirty="0">
              <a:solidFill>
                <a:srgbClr val="919295"/>
              </a:solidFill>
            </a:endParaRPr>
          </a:p>
          <a:p>
            <a:pPr marL="457200" lvl="1" indent="0">
              <a:spcAft>
                <a:spcPts val="300"/>
              </a:spcAft>
              <a:buNone/>
            </a:pPr>
            <a:r>
              <a:rPr lang="es-ES_tradnl" sz="2800" b="1" dirty="0">
                <a:solidFill>
                  <a:schemeClr val="accent1"/>
                </a:solidFill>
              </a:rPr>
              <a:t>Desarrollo profesional: </a:t>
            </a:r>
            <a:r>
              <a:rPr lang="es-ES_tradnl" sz="2800" dirty="0">
                <a:solidFill>
                  <a:srgbClr val="919295"/>
                </a:solidFill>
              </a:rPr>
              <a:t>Exploran una profesión o trabajo específico en un contexto cultural diferente.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763000" cy="533400"/>
          </a:xfrm>
        </p:spPr>
        <p:txBody>
          <a:bodyPr/>
          <a:lstStyle/>
          <a:p>
            <a:r>
              <a:rPr lang="es-ES_tradnl" sz="2400" b="1" dirty="0"/>
              <a:t>Temas de los </a:t>
            </a:r>
            <a:r>
              <a:rPr lang="es-ES_tradnl" sz="2400" dirty="0">
                <a:latin typeface="Arial Narrow Bold"/>
                <a:ea typeface="ヒラギノ角ゴ Pro W3" charset="0"/>
                <a:cs typeface="Arial Narrow Bold"/>
              </a:rPr>
              <a:t>Intercambio de Amistad Rotario   IAR</a:t>
            </a:r>
            <a:br>
              <a:rPr lang="es-ES_tradnl" sz="2400" dirty="0">
                <a:latin typeface="Arial Narrow Bold"/>
                <a:ea typeface="ヒラギノ角ゴ Pro W3" charset="0"/>
                <a:cs typeface="Arial Narrow Bold"/>
              </a:rPr>
            </a:b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23964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1600200"/>
          </a:xfrm>
        </p:spPr>
        <p:txBody>
          <a:bodyPr lIns="0" tIns="0" rIns="0" bIns="0" anchor="ctr" anchorCtr="0"/>
          <a:lstStyle/>
          <a:p>
            <a:r>
              <a:rPr lang="en-US" sz="3600" b="1" dirty="0"/>
              <a:t>Intercambios culturales en grupo</a:t>
            </a:r>
            <a:endParaRPr lang="en-US" sz="3600" b="1" dirty="0">
              <a:solidFill>
                <a:schemeClr val="bg1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0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295400"/>
            <a:ext cx="5029200" cy="4343400"/>
          </a:xfrm>
          <a:prstGeom prst="rect">
            <a:avLst/>
          </a:prstGeom>
        </p:spPr>
        <p:txBody>
          <a:bodyPr lIns="0" tIns="0" rIns="0" bIns="0"/>
          <a:lstStyle/>
          <a:p>
            <a:pPr marL="457200" lvl="1" indent="0" algn="ctr">
              <a:spcAft>
                <a:spcPts val="300"/>
              </a:spcAft>
              <a:buNone/>
            </a:pPr>
            <a:endParaRPr lang="en-US" sz="2400" dirty="0">
              <a:solidFill>
                <a:srgbClr val="919295"/>
              </a:solidFill>
            </a:endParaRPr>
          </a:p>
          <a:p>
            <a:pPr marL="457200" lvl="1" indent="0" algn="ctr">
              <a:spcAft>
                <a:spcPts val="300"/>
              </a:spcAft>
              <a:buNone/>
            </a:pPr>
            <a:endParaRPr lang="en-US" sz="2400" dirty="0">
              <a:solidFill>
                <a:srgbClr val="919295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Intercambios culturales en grupo</a:t>
            </a:r>
          </a:p>
        </p:txBody>
      </p:sp>
      <p:pic>
        <p:nvPicPr>
          <p:cNvPr id="5" name="Picture 8" descr="FE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446" y="1008185"/>
            <a:ext cx="4061557" cy="29789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88" y="4114800"/>
            <a:ext cx="4543194" cy="2555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85" y="1002323"/>
            <a:ext cx="4343889" cy="29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667000"/>
            <a:ext cx="9144000" cy="1600200"/>
          </a:xfrm>
        </p:spPr>
        <p:txBody>
          <a:bodyPr lIns="0" tIns="0" rIns="0" bIns="0" anchor="ctr" anchorCtr="0"/>
          <a:lstStyle/>
          <a:p>
            <a:r>
              <a:rPr lang="es-ES_tradnl" sz="3600" b="1" dirty="0"/>
              <a:t>Intercambio Rotario de Amistad  en acción</a:t>
            </a:r>
            <a:endParaRPr lang="es-ES_tradnl" sz="3600" b="1" dirty="0">
              <a:solidFill>
                <a:schemeClr val="bg1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252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RICommunications_white (1)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6" ma:contentTypeDescription="Create a new document." ma:contentTypeScope="" ma:versionID="1c567ca390b1b89cc578236ad1e22c02">
  <xsd:schema xmlns:xsd="http://www.w3.org/2001/XMLSchema" xmlns:xs="http://www.w3.org/2001/XMLSchema" xmlns:p="http://schemas.microsoft.com/office/2006/metadata/properties" xmlns:ns2="41d4868e-e7c5-4a0f-bea8-40f63a832f74" xmlns:ns3="069370df-1b75-469d-a9d4-424b0b9f5a67" targetNamespace="http://schemas.microsoft.com/office/2006/metadata/properties" ma:root="true" ma:fieldsID="ee3739f369905226239d112920442a65" ns2:_="" ns3:_="">
    <xsd:import namespace="41d4868e-e7c5-4a0f-bea8-40f63a832f74"/>
    <xsd:import namespace="069370df-1b75-469d-a9d4-424b0b9f5a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70df-1b75-469d-a9d4-424b0b9f5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82ADF-471B-4FBE-9DE5-57D707337C0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44510F9-F8A4-4C0B-BB5D-08A4409B62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8056F0-1338-4FC1-9395-07BC984916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069370df-1b75-469d-a9d4-424b0b9f5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RICommunications_white (1)</Template>
  <TotalTime>6789</TotalTime>
  <Words>1113</Words>
  <Application>Microsoft Macintosh PowerPoint</Application>
  <PresentationFormat>Presentación en pantalla (4:3)</PresentationFormat>
  <Paragraphs>108</Paragraphs>
  <Slides>14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14</vt:i4>
      </vt:variant>
    </vt:vector>
  </HeadingPairs>
  <TitlesOfParts>
    <vt:vector size="25" baseType="lpstr">
      <vt:lpstr>ヒラギノ角ゴ Pro W3</vt:lpstr>
      <vt:lpstr>Arial</vt:lpstr>
      <vt:lpstr>Arial Narrow</vt:lpstr>
      <vt:lpstr>Arial Narrow Bold</vt:lpstr>
      <vt:lpstr>Calibri</vt:lpstr>
      <vt:lpstr>Georgia</vt:lpstr>
      <vt:lpstr>RICommunications_white (1)</vt:lpstr>
      <vt:lpstr>Custom Design</vt:lpstr>
      <vt:lpstr>2_Custom Design</vt:lpstr>
      <vt:lpstr>1_Custom Design</vt:lpstr>
      <vt:lpstr>3_Custom Design</vt:lpstr>
      <vt:lpstr>Presentación de PowerPoint</vt:lpstr>
      <vt:lpstr>Intercambio de Amistad Rotario   IAR </vt:lpstr>
      <vt:lpstr>Agenda</vt:lpstr>
      <vt:lpstr>Intercambio de Amistad Rotario   IAR </vt:lpstr>
      <vt:lpstr>Pautas para el Intercambio </vt:lpstr>
      <vt:lpstr>Temas de los Intercambio de Amistad Rotario   IAR </vt:lpstr>
      <vt:lpstr>Intercambios culturales en grupo</vt:lpstr>
      <vt:lpstr>Intercambios culturales en grupo</vt:lpstr>
      <vt:lpstr>Intercambio Rotario de Amistad  en acción</vt:lpstr>
      <vt:lpstr>Intercambios orientados al servicio</vt:lpstr>
      <vt:lpstr>Intercambios orientados a la cultura</vt:lpstr>
      <vt:lpstr>Intercambios orientados al desarrollo profesional</vt:lpstr>
      <vt:lpstr>Distrito 2202 </vt:lpstr>
      <vt:lpstr>Recursos y material de apoyo</vt:lpstr>
    </vt:vector>
  </TitlesOfParts>
  <Company>Rotary International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Finglas</dc:creator>
  <cp:lastModifiedBy>Microsoft Office User</cp:lastModifiedBy>
  <cp:revision>265</cp:revision>
  <cp:lastPrinted>2013-04-11T19:55:04Z</cp:lastPrinted>
  <dcterms:created xsi:type="dcterms:W3CDTF">2013-07-24T19:41:07Z</dcterms:created>
  <dcterms:modified xsi:type="dcterms:W3CDTF">2020-07-31T11:15:10Z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0x0101001C0041018965C148B8386E7CAFFFD3D7</vt:lpwstr>
  </property>
</Properties>
</file>