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04" r:id="rId2"/>
    <p:sldId id="309" r:id="rId3"/>
    <p:sldId id="310" r:id="rId4"/>
    <p:sldId id="266" r:id="rId5"/>
    <p:sldId id="305" r:id="rId6"/>
    <p:sldId id="306" r:id="rId7"/>
    <p:sldId id="307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68" autoAdjust="0"/>
    <p:restoredTop sz="83673" autoAdjust="0"/>
  </p:normalViewPr>
  <p:slideViewPr>
    <p:cSldViewPr>
      <p:cViewPr varScale="1">
        <p:scale>
          <a:sx n="56" d="100"/>
          <a:sy n="56" d="100"/>
        </p:scale>
        <p:origin x="123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48DC8-162E-476B-95F4-616BF071A65A}" type="datetimeFigureOut">
              <a:rPr lang="es-ES" smtClean="0"/>
              <a:t>23/06/2019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6EF914-977C-47DD-8466-5387B35486B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2371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6EF914-977C-47DD-8466-5387B35486B0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2785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6EF914-977C-47DD-8466-5387B35486B0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1282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6EF914-977C-47DD-8466-5387B35486B0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80801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6EF914-977C-47DD-8466-5387B35486B0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0986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6EF914-977C-47DD-8466-5387B35486B0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64255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6EF914-977C-47DD-8466-5387B35486B0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40942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6EF914-977C-47DD-8466-5387B35486B0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2751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0E6F-4F87-4B89-BC8F-7F7C5F8E4FA4}" type="datetimeFigureOut">
              <a:rPr lang="es-ES" smtClean="0"/>
              <a:t>23/06/2019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2593-3BD4-4BB3-A8B7-30FD4BA2584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0E6F-4F87-4B89-BC8F-7F7C5F8E4FA4}" type="datetimeFigureOut">
              <a:rPr lang="es-ES" smtClean="0"/>
              <a:t>23/06/2019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2593-3BD4-4BB3-A8B7-30FD4BA2584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0E6F-4F87-4B89-BC8F-7F7C5F8E4FA4}" type="datetimeFigureOut">
              <a:rPr lang="es-ES" smtClean="0"/>
              <a:t>23/06/2019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2593-3BD4-4BB3-A8B7-30FD4BA2584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0E6F-4F87-4B89-BC8F-7F7C5F8E4FA4}" type="datetimeFigureOut">
              <a:rPr lang="es-ES" smtClean="0"/>
              <a:t>23/06/2019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2593-3BD4-4BB3-A8B7-30FD4BA2584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0E6F-4F87-4B89-BC8F-7F7C5F8E4FA4}" type="datetimeFigureOut">
              <a:rPr lang="es-ES" smtClean="0"/>
              <a:t>23/06/2019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2593-3BD4-4BB3-A8B7-30FD4BA2584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0E6F-4F87-4B89-BC8F-7F7C5F8E4FA4}" type="datetimeFigureOut">
              <a:rPr lang="es-ES" smtClean="0"/>
              <a:t>23/06/2019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2593-3BD4-4BB3-A8B7-30FD4BA2584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0E6F-4F87-4B89-BC8F-7F7C5F8E4FA4}" type="datetimeFigureOut">
              <a:rPr lang="es-ES" smtClean="0"/>
              <a:t>23/06/2019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2593-3BD4-4BB3-A8B7-30FD4BA2584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0E6F-4F87-4B89-BC8F-7F7C5F8E4FA4}" type="datetimeFigureOut">
              <a:rPr lang="es-ES" smtClean="0"/>
              <a:t>23/06/2019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2593-3BD4-4BB3-A8B7-30FD4BA2584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0E6F-4F87-4B89-BC8F-7F7C5F8E4FA4}" type="datetimeFigureOut">
              <a:rPr lang="es-ES" smtClean="0"/>
              <a:t>23/06/2019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2593-3BD4-4BB3-A8B7-30FD4BA2584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0E6F-4F87-4B89-BC8F-7F7C5F8E4FA4}" type="datetimeFigureOut">
              <a:rPr lang="es-ES" smtClean="0"/>
              <a:t>23/06/2019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2593-3BD4-4BB3-A8B7-30FD4BA2584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0E6F-4F87-4B89-BC8F-7F7C5F8E4FA4}" type="datetimeFigureOut">
              <a:rPr lang="es-ES" smtClean="0"/>
              <a:t>23/06/2019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2593-3BD4-4BB3-A8B7-30FD4BA2584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A0E6F-4F87-4B89-BC8F-7F7C5F8E4FA4}" type="datetimeFigureOut">
              <a:rPr lang="es-ES" smtClean="0"/>
              <a:t>23/06/2019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32593-3BD4-4BB3-A8B7-30FD4BA25841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hyperlink" Target="mailto:e.lopezmila@rotary2202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mailto:jose.grima@gmail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hyperlink" Target="mailto:silvia.requena@rotary2202.or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learn.rotary.org/members/learn/catalog/view/7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deas.rotary.org/" TargetMode="External"/><Relationship Id="rId5" Type="http://schemas.openxmlformats.org/officeDocument/2006/relationships/hyperlink" Target="https://map.rotary.org/es/project/pages/project_showcase.aspx" TargetMode="External"/><Relationship Id="rId4" Type="http://schemas.openxmlformats.org/officeDocument/2006/relationships/hyperlink" Target="https://rcc.rotary.org/#/dashboar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9000">
              <a:schemeClr val="accent1">
                <a:lumMod val="0"/>
                <a:lumOff val="100000"/>
              </a:schemeClr>
            </a:gs>
            <a:gs pos="100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/>
          <p:nvPr/>
        </p:nvSpPr>
        <p:spPr>
          <a:xfrm>
            <a:off x="0" y="-54462"/>
            <a:ext cx="9144000" cy="127295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0">
                <a:schemeClr val="accent1">
                  <a:lumMod val="0"/>
                  <a:lumOff val="100000"/>
                </a:schemeClr>
              </a:gs>
              <a:gs pos="26000">
                <a:schemeClr val="accent1">
                  <a:lumMod val="100000"/>
                </a:schemeClr>
              </a:gs>
            </a:gsLst>
            <a:lin ang="2700000" scaled="1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/>
              <a:t>COMITÉ DISTRITAL DE SERVICIO EN LA COMUNIDAD</a:t>
            </a:r>
          </a:p>
        </p:txBody>
      </p:sp>
      <p:sp>
        <p:nvSpPr>
          <p:cNvPr id="9" name="TextBox 2"/>
          <p:cNvSpPr txBox="1"/>
          <p:nvPr/>
        </p:nvSpPr>
        <p:spPr>
          <a:xfrm>
            <a:off x="7753933" y="6448032"/>
            <a:ext cx="1318661" cy="338554"/>
          </a:xfrm>
          <a:prstGeom prst="rect">
            <a:avLst/>
          </a:prstGeom>
        </p:spPr>
        <p:txBody>
          <a:bodyPr wrap="square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600" b="1" i="0" dirty="0">
                <a:latin typeface="Arial Narrow Bold"/>
                <a:cs typeface="Arial Narrow Bold"/>
              </a:rPr>
              <a:t>2019-20</a:t>
            </a:r>
          </a:p>
        </p:txBody>
      </p:sp>
      <p:pic>
        <p:nvPicPr>
          <p:cNvPr id="10" name="Picture 6" descr="http://rotaryibagueocobos.org/wp-content/uploads/2019/01/T1920ES_Lockup_PMS-C-300x107.png">
            <a:extLst>
              <a:ext uri="{FF2B5EF4-FFF2-40B4-BE49-F238E27FC236}">
                <a16:creationId xmlns:a16="http://schemas.microsoft.com/office/drawing/2014/main" id="{2046C64F-B086-4B2D-9AC6-7E8231FF68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79" y="6193376"/>
            <a:ext cx="1738318" cy="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2 Subtítulo">
            <a:extLst>
              <a:ext uri="{FF2B5EF4-FFF2-40B4-BE49-F238E27FC236}">
                <a16:creationId xmlns:a16="http://schemas.microsoft.com/office/drawing/2014/main" id="{1EB74370-74E5-4615-BE75-23E3DBB821F7}"/>
              </a:ext>
            </a:extLst>
          </p:cNvPr>
          <p:cNvSpPr txBox="1">
            <a:spLocks/>
          </p:cNvSpPr>
          <p:nvPr/>
        </p:nvSpPr>
        <p:spPr>
          <a:xfrm>
            <a:off x="26596" y="1434765"/>
            <a:ext cx="9153916" cy="48025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</a:t>
            </a:r>
            <a:r>
              <a:rPr lang="es-ES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Presidente:</a:t>
            </a:r>
          </a:p>
          <a:p>
            <a:pPr marL="0" indent="3140075">
              <a:buNone/>
            </a:pPr>
            <a:endParaRPr lang="es-ES" sz="2400" b="1" dirty="0"/>
          </a:p>
          <a:p>
            <a:pPr marL="0" indent="3140075">
              <a:buNone/>
            </a:pPr>
            <a:endParaRPr lang="es-ES" sz="2400" b="1" dirty="0"/>
          </a:p>
          <a:p>
            <a:pPr marL="0" indent="3140075">
              <a:buNone/>
            </a:pPr>
            <a:endParaRPr lang="es-ES" sz="2400" b="1" dirty="0"/>
          </a:p>
          <a:p>
            <a:pPr marL="0" indent="3140075">
              <a:buNone/>
            </a:pPr>
            <a:endParaRPr lang="es-ES" sz="2400" b="1" dirty="0"/>
          </a:p>
          <a:p>
            <a:pPr marL="0" indent="3140075" algn="ctr">
              <a:buNone/>
            </a:pPr>
            <a:endParaRPr lang="es-ES" sz="2400" b="1" dirty="0"/>
          </a:p>
          <a:p>
            <a:pPr marL="0" indent="0" algn="ctr">
              <a:buNone/>
            </a:pPr>
            <a:r>
              <a:rPr lang="es-ES" sz="4000" b="1" dirty="0"/>
              <a:t>Enric López Milà </a:t>
            </a:r>
            <a:r>
              <a:rPr lang="es-ES" sz="4000" dirty="0"/>
              <a:t>– RC BCN Sarrià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s-ES" sz="4000" dirty="0">
                <a:hlinkClick r:id="rId4"/>
              </a:rPr>
              <a:t>e.lopezmila@rotary2202.org</a:t>
            </a:r>
            <a:endParaRPr lang="es-ES" sz="4000" dirty="0"/>
          </a:p>
          <a:p>
            <a:pPr marL="0" indent="0" algn="ctr">
              <a:spcBef>
                <a:spcPts val="0"/>
              </a:spcBef>
              <a:buNone/>
            </a:pPr>
            <a:r>
              <a:rPr lang="es-ES" dirty="0"/>
              <a:t>📞 </a:t>
            </a:r>
            <a:r>
              <a:rPr lang="es-ES" sz="4000" dirty="0"/>
              <a:t>639 023 275</a:t>
            </a:r>
          </a:p>
          <a:p>
            <a:pPr marL="276225" lvl="1" indent="0">
              <a:buNone/>
            </a:pPr>
            <a:endParaRPr lang="es-ES" sz="2400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9B791FAE-762E-43D9-8192-80B3133ADD93}"/>
              </a:ext>
            </a:extLst>
          </p:cNvPr>
          <p:cNvSpPr/>
          <p:nvPr/>
        </p:nvSpPr>
        <p:spPr>
          <a:xfrm rot="19686473">
            <a:off x="6183631" y="5492045"/>
            <a:ext cx="314060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Llamadnos!</a:t>
            </a:r>
          </a:p>
        </p:txBody>
      </p:sp>
      <p:pic>
        <p:nvPicPr>
          <p:cNvPr id="4" name="Imagen 3" descr="Imagen que contiene hombre, persona, pared, traje&#10;&#10;Descripción generada automáticamente">
            <a:extLst>
              <a:ext uri="{FF2B5EF4-FFF2-40B4-BE49-F238E27FC236}">
                <a16:creationId xmlns:a16="http://schemas.microsoft.com/office/drawing/2014/main" id="{D724BB17-9D06-432C-988B-BB832F9CDBB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988840"/>
            <a:ext cx="1800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620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9000">
              <a:schemeClr val="accent1">
                <a:lumMod val="0"/>
                <a:lumOff val="100000"/>
              </a:schemeClr>
            </a:gs>
            <a:gs pos="100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/>
          <p:nvPr/>
        </p:nvSpPr>
        <p:spPr>
          <a:xfrm>
            <a:off x="0" y="-54462"/>
            <a:ext cx="9144000" cy="127295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0">
                <a:schemeClr val="accent1">
                  <a:lumMod val="0"/>
                  <a:lumOff val="100000"/>
                </a:schemeClr>
              </a:gs>
              <a:gs pos="26000">
                <a:schemeClr val="accent1">
                  <a:lumMod val="100000"/>
                </a:schemeClr>
              </a:gs>
            </a:gsLst>
            <a:lin ang="2700000" scaled="1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/>
              <a:t>COMITÉ DISTRITAL DE SERVICIO EN LA COMUNIDAD</a:t>
            </a:r>
          </a:p>
        </p:txBody>
      </p:sp>
      <p:sp>
        <p:nvSpPr>
          <p:cNvPr id="9" name="TextBox 2"/>
          <p:cNvSpPr txBox="1"/>
          <p:nvPr/>
        </p:nvSpPr>
        <p:spPr>
          <a:xfrm>
            <a:off x="7753933" y="6448032"/>
            <a:ext cx="1318661" cy="338554"/>
          </a:xfrm>
          <a:prstGeom prst="rect">
            <a:avLst/>
          </a:prstGeom>
        </p:spPr>
        <p:txBody>
          <a:bodyPr wrap="square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600" b="1" i="0" dirty="0">
                <a:latin typeface="Arial Narrow Bold"/>
                <a:cs typeface="Arial Narrow Bold"/>
              </a:rPr>
              <a:t>2019-20</a:t>
            </a:r>
          </a:p>
        </p:txBody>
      </p:sp>
      <p:pic>
        <p:nvPicPr>
          <p:cNvPr id="10" name="Picture 6" descr="http://rotaryibagueocobos.org/wp-content/uploads/2019/01/T1920ES_Lockup_PMS-C-300x107.png">
            <a:extLst>
              <a:ext uri="{FF2B5EF4-FFF2-40B4-BE49-F238E27FC236}">
                <a16:creationId xmlns:a16="http://schemas.microsoft.com/office/drawing/2014/main" id="{2046C64F-B086-4B2D-9AC6-7E8231FF68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79" y="6193376"/>
            <a:ext cx="1738318" cy="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2 Subtítulo">
            <a:extLst>
              <a:ext uri="{FF2B5EF4-FFF2-40B4-BE49-F238E27FC236}">
                <a16:creationId xmlns:a16="http://schemas.microsoft.com/office/drawing/2014/main" id="{1EB74370-74E5-4615-BE75-23E3DBB821F7}"/>
              </a:ext>
            </a:extLst>
          </p:cNvPr>
          <p:cNvSpPr txBox="1">
            <a:spLocks/>
          </p:cNvSpPr>
          <p:nvPr/>
        </p:nvSpPr>
        <p:spPr>
          <a:xfrm>
            <a:off x="26596" y="1434765"/>
            <a:ext cx="9153916" cy="48025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7725" lvl="1" indent="-571500">
              <a:buFont typeface="Arial" panose="020B0604020202020204" pitchFamily="34" charset="0"/>
              <a:buChar char="•"/>
            </a:pPr>
            <a:r>
              <a:rPr lang="es-ES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Gestión de Proyectos:</a:t>
            </a:r>
          </a:p>
          <a:p>
            <a:pPr marL="0" indent="0" algn="ctr" defTabSz="179388">
              <a:spcBef>
                <a:spcPts val="0"/>
              </a:spcBef>
              <a:buNone/>
            </a:pPr>
            <a:endParaRPr lang="ca-ES" sz="4000" b="1" dirty="0"/>
          </a:p>
          <a:p>
            <a:pPr marL="0" indent="0" algn="ctr" defTabSz="179388">
              <a:spcBef>
                <a:spcPts val="0"/>
              </a:spcBef>
              <a:buNone/>
            </a:pPr>
            <a:endParaRPr lang="ca-ES" sz="4000" b="1" dirty="0"/>
          </a:p>
          <a:p>
            <a:pPr marL="0" indent="0" algn="ctr" defTabSz="179388">
              <a:spcBef>
                <a:spcPts val="0"/>
              </a:spcBef>
              <a:buNone/>
            </a:pPr>
            <a:endParaRPr lang="ca-ES" sz="4000" b="1" dirty="0"/>
          </a:p>
          <a:p>
            <a:pPr marL="0" indent="0" algn="ctr" defTabSz="179388">
              <a:spcBef>
                <a:spcPts val="0"/>
              </a:spcBef>
              <a:buNone/>
            </a:pPr>
            <a:endParaRPr lang="ca-ES" sz="4000" b="1" dirty="0"/>
          </a:p>
          <a:p>
            <a:pPr marL="0" indent="0" algn="ctr" defTabSz="179388">
              <a:spcBef>
                <a:spcPts val="0"/>
              </a:spcBef>
              <a:buNone/>
            </a:pPr>
            <a:endParaRPr lang="ca-ES" sz="4000" b="1" dirty="0"/>
          </a:p>
          <a:p>
            <a:pPr marL="0" indent="0" algn="ctr" defTabSz="179388">
              <a:spcBef>
                <a:spcPts val="0"/>
              </a:spcBef>
              <a:buNone/>
            </a:pPr>
            <a:r>
              <a:rPr lang="ca-ES" sz="4000" b="1" dirty="0"/>
              <a:t>José Grima </a:t>
            </a:r>
            <a:r>
              <a:rPr lang="ca-ES" sz="4000" dirty="0"/>
              <a:t>– RC BCN </a:t>
            </a:r>
            <a:r>
              <a:rPr lang="ca-ES" sz="4000" dirty="0" err="1"/>
              <a:t>Mil.lennium</a:t>
            </a:r>
            <a:endParaRPr lang="ca-ES" sz="4000" dirty="0"/>
          </a:p>
          <a:p>
            <a:pPr marL="0" indent="0" algn="ctr">
              <a:spcBef>
                <a:spcPts val="0"/>
              </a:spcBef>
              <a:buNone/>
            </a:pPr>
            <a:r>
              <a:rPr lang="ca-ES" sz="4000" dirty="0">
                <a:hlinkClick r:id="rId4"/>
              </a:rPr>
              <a:t>jose.grima@gmail.com</a:t>
            </a:r>
            <a:endParaRPr lang="ca-ES" sz="4000" dirty="0"/>
          </a:p>
          <a:p>
            <a:pPr marL="276225" indent="0">
              <a:spcBef>
                <a:spcPts val="0"/>
              </a:spcBef>
              <a:buNone/>
            </a:pPr>
            <a:endParaRPr lang="ca-ES" sz="2400" dirty="0"/>
          </a:p>
          <a:p>
            <a:pPr marL="534988" lvl="1" indent="-258763">
              <a:buFont typeface="Wingdings" panose="05000000000000000000" pitchFamily="2" charset="2"/>
              <a:buChar char="§"/>
            </a:pPr>
            <a:endParaRPr lang="es-ES" sz="2400" dirty="0"/>
          </a:p>
        </p:txBody>
      </p:sp>
      <p:pic>
        <p:nvPicPr>
          <p:cNvPr id="7" name="Imagen 6" descr="Imagen que contiene hombre, persona, de pie, ropa&#10;&#10;Descripción generada automáticamente">
            <a:extLst>
              <a:ext uri="{FF2B5EF4-FFF2-40B4-BE49-F238E27FC236}">
                <a16:creationId xmlns:a16="http://schemas.microsoft.com/office/drawing/2014/main" id="{1A7342BF-E037-4264-908D-F5045287E22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5321" y="2277152"/>
            <a:ext cx="1890000" cy="2520000"/>
          </a:xfrm>
          <a:prstGeom prst="rect">
            <a:avLst/>
          </a:prstGeom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8DB6C693-6E17-4770-9FCE-29E2AD5280A8}"/>
              </a:ext>
            </a:extLst>
          </p:cNvPr>
          <p:cNvSpPr/>
          <p:nvPr/>
        </p:nvSpPr>
        <p:spPr>
          <a:xfrm rot="19686473">
            <a:off x="6183631" y="5492045"/>
            <a:ext cx="314060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Llamadnos!</a:t>
            </a:r>
          </a:p>
        </p:txBody>
      </p:sp>
    </p:spTree>
    <p:extLst>
      <p:ext uri="{BB962C8B-B14F-4D97-AF65-F5344CB8AC3E}">
        <p14:creationId xmlns:p14="http://schemas.microsoft.com/office/powerpoint/2010/main" val="2379208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9000">
              <a:schemeClr val="accent1">
                <a:lumMod val="0"/>
                <a:lumOff val="100000"/>
              </a:schemeClr>
            </a:gs>
            <a:gs pos="100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/>
          <p:nvPr/>
        </p:nvSpPr>
        <p:spPr>
          <a:xfrm>
            <a:off x="0" y="-54462"/>
            <a:ext cx="9144000" cy="127295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0">
                <a:schemeClr val="accent1">
                  <a:lumMod val="0"/>
                  <a:lumOff val="100000"/>
                </a:schemeClr>
              </a:gs>
              <a:gs pos="26000">
                <a:schemeClr val="accent1">
                  <a:lumMod val="100000"/>
                </a:schemeClr>
              </a:gs>
            </a:gsLst>
            <a:lin ang="2700000" scaled="1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/>
              <a:t>COMITÉ DISTRITAL DE SERVICIO EN LA COMUNIDAD</a:t>
            </a:r>
          </a:p>
        </p:txBody>
      </p:sp>
      <p:sp>
        <p:nvSpPr>
          <p:cNvPr id="9" name="TextBox 2"/>
          <p:cNvSpPr txBox="1"/>
          <p:nvPr/>
        </p:nvSpPr>
        <p:spPr>
          <a:xfrm>
            <a:off x="7753933" y="6448032"/>
            <a:ext cx="1318661" cy="338554"/>
          </a:xfrm>
          <a:prstGeom prst="rect">
            <a:avLst/>
          </a:prstGeom>
        </p:spPr>
        <p:txBody>
          <a:bodyPr wrap="square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600" b="1" i="0" dirty="0">
                <a:latin typeface="Arial Narrow Bold"/>
                <a:cs typeface="Arial Narrow Bold"/>
              </a:rPr>
              <a:t>2019-20</a:t>
            </a:r>
          </a:p>
        </p:txBody>
      </p:sp>
      <p:pic>
        <p:nvPicPr>
          <p:cNvPr id="10" name="Picture 6" descr="http://rotaryibagueocobos.org/wp-content/uploads/2019/01/T1920ES_Lockup_PMS-C-300x107.png">
            <a:extLst>
              <a:ext uri="{FF2B5EF4-FFF2-40B4-BE49-F238E27FC236}">
                <a16:creationId xmlns:a16="http://schemas.microsoft.com/office/drawing/2014/main" id="{2046C64F-B086-4B2D-9AC6-7E8231FF68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79" y="6193376"/>
            <a:ext cx="1738318" cy="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2 Subtítulo">
            <a:extLst>
              <a:ext uri="{FF2B5EF4-FFF2-40B4-BE49-F238E27FC236}">
                <a16:creationId xmlns:a16="http://schemas.microsoft.com/office/drawing/2014/main" id="{1EB74370-74E5-4615-BE75-23E3DBB821F7}"/>
              </a:ext>
            </a:extLst>
          </p:cNvPr>
          <p:cNvSpPr txBox="1">
            <a:spLocks/>
          </p:cNvSpPr>
          <p:nvPr/>
        </p:nvSpPr>
        <p:spPr>
          <a:xfrm>
            <a:off x="26596" y="1434765"/>
            <a:ext cx="9153916" cy="48025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7725" lvl="1" indent="-571500">
              <a:buFont typeface="Arial" panose="020B0604020202020204" pitchFamily="34" charset="0"/>
              <a:buChar char="•"/>
            </a:pPr>
            <a:r>
              <a:rPr lang="es-ES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Convenios de Colaboración:</a:t>
            </a:r>
          </a:p>
          <a:p>
            <a:pPr marL="0" indent="0" algn="ctr" defTabSz="179388">
              <a:spcBef>
                <a:spcPts val="0"/>
              </a:spcBef>
              <a:buNone/>
            </a:pPr>
            <a:endParaRPr lang="ca-ES" sz="4000" b="1" dirty="0"/>
          </a:p>
          <a:p>
            <a:pPr marL="0" indent="0" algn="ctr" defTabSz="179388">
              <a:spcBef>
                <a:spcPts val="0"/>
              </a:spcBef>
              <a:buNone/>
            </a:pPr>
            <a:endParaRPr lang="ca-ES" sz="4000" b="1" dirty="0"/>
          </a:p>
          <a:p>
            <a:pPr marL="0" indent="0" algn="ctr" defTabSz="179388">
              <a:spcBef>
                <a:spcPts val="0"/>
              </a:spcBef>
              <a:buNone/>
            </a:pPr>
            <a:endParaRPr lang="ca-ES" sz="4000" b="1" dirty="0"/>
          </a:p>
          <a:p>
            <a:pPr marL="0" indent="0" algn="ctr" defTabSz="179388">
              <a:spcBef>
                <a:spcPts val="0"/>
              </a:spcBef>
              <a:buNone/>
            </a:pPr>
            <a:endParaRPr lang="ca-ES" sz="4000" b="1" dirty="0"/>
          </a:p>
          <a:p>
            <a:pPr marL="0" indent="0" algn="ctr" defTabSz="179388">
              <a:spcBef>
                <a:spcPts val="0"/>
              </a:spcBef>
              <a:buNone/>
            </a:pPr>
            <a:r>
              <a:rPr lang="es-ES" sz="4000" b="1" dirty="0"/>
              <a:t>Sílvia Requena </a:t>
            </a:r>
            <a:r>
              <a:rPr lang="es-ES" sz="4000" dirty="0"/>
              <a:t>– RC BCN Les Corts</a:t>
            </a:r>
          </a:p>
          <a:p>
            <a:pPr marL="0" indent="0" algn="ctr" defTabSz="179388">
              <a:spcBef>
                <a:spcPts val="0"/>
              </a:spcBef>
              <a:buNone/>
            </a:pPr>
            <a:r>
              <a:rPr lang="es-ES" sz="4000" dirty="0">
                <a:hlinkClick r:id="rId4"/>
              </a:rPr>
              <a:t>silvia.requena@rotary2202.org</a:t>
            </a:r>
            <a:endParaRPr lang="es-ES" sz="4000" dirty="0"/>
          </a:p>
          <a:p>
            <a:pPr marL="0" indent="0" algn="ctr" defTabSz="179388">
              <a:spcBef>
                <a:spcPts val="0"/>
              </a:spcBef>
              <a:buNone/>
            </a:pPr>
            <a:endParaRPr lang="es-ES" sz="4000" dirty="0"/>
          </a:p>
          <a:p>
            <a:pPr marL="276225" indent="0">
              <a:spcBef>
                <a:spcPts val="0"/>
              </a:spcBef>
              <a:buNone/>
            </a:pPr>
            <a:endParaRPr lang="ca-ES" sz="2400" dirty="0"/>
          </a:p>
          <a:p>
            <a:pPr marL="534988" lvl="1" indent="-258763">
              <a:buFont typeface="Wingdings" panose="05000000000000000000" pitchFamily="2" charset="2"/>
              <a:buChar char="§"/>
            </a:pPr>
            <a:endParaRPr lang="es-ES" sz="2400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175C5B49-1936-4560-A405-498558D499E0}"/>
              </a:ext>
            </a:extLst>
          </p:cNvPr>
          <p:cNvSpPr/>
          <p:nvPr/>
        </p:nvSpPr>
        <p:spPr>
          <a:xfrm rot="19686473">
            <a:off x="6183631" y="5492045"/>
            <a:ext cx="314060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Llamadnos!</a:t>
            </a:r>
          </a:p>
        </p:txBody>
      </p:sp>
      <p:pic>
        <p:nvPicPr>
          <p:cNvPr id="3" name="Imagen 2" descr="Imagen que contiene persona, pared, interior, ropa&#10;&#10;Descripción generada automáticamente">
            <a:extLst>
              <a:ext uri="{FF2B5EF4-FFF2-40B4-BE49-F238E27FC236}">
                <a16:creationId xmlns:a16="http://schemas.microsoft.com/office/drawing/2014/main" id="{27BE193C-7A3D-4AB9-9417-35ADF31B35C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3554" y="2420888"/>
            <a:ext cx="1800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3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100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/>
          <p:nvPr/>
        </p:nvSpPr>
        <p:spPr>
          <a:xfrm>
            <a:off x="0" y="-54462"/>
            <a:ext cx="9144000" cy="127295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0">
                <a:schemeClr val="accent1">
                  <a:lumMod val="0"/>
                  <a:lumOff val="100000"/>
                </a:schemeClr>
              </a:gs>
              <a:gs pos="26000">
                <a:schemeClr val="accent1">
                  <a:lumMod val="100000"/>
                </a:schemeClr>
              </a:gs>
            </a:gsLst>
            <a:lin ang="2700000" scaled="1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/>
              <a:t> ESTAMOS A DISPOSICIÓN  DE LOS CLUBS PARA:</a:t>
            </a:r>
          </a:p>
        </p:txBody>
      </p:sp>
      <p:sp>
        <p:nvSpPr>
          <p:cNvPr id="9" name="TextBox 2"/>
          <p:cNvSpPr txBox="1"/>
          <p:nvPr/>
        </p:nvSpPr>
        <p:spPr>
          <a:xfrm>
            <a:off x="7753933" y="6448032"/>
            <a:ext cx="1318661" cy="338554"/>
          </a:xfrm>
          <a:prstGeom prst="rect">
            <a:avLst/>
          </a:prstGeom>
        </p:spPr>
        <p:txBody>
          <a:bodyPr wrap="square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600" b="1" i="0" dirty="0">
                <a:latin typeface="Arial Narrow Bold"/>
                <a:cs typeface="Arial Narrow Bold"/>
              </a:rPr>
              <a:t>2019-20</a:t>
            </a:r>
          </a:p>
        </p:txBody>
      </p:sp>
      <p:pic>
        <p:nvPicPr>
          <p:cNvPr id="10" name="Picture 6" descr="http://rotaryibagueocobos.org/wp-content/uploads/2019/01/T1920ES_Lockup_PMS-C-300x107.png">
            <a:extLst>
              <a:ext uri="{FF2B5EF4-FFF2-40B4-BE49-F238E27FC236}">
                <a16:creationId xmlns:a16="http://schemas.microsoft.com/office/drawing/2014/main" id="{2046C64F-B086-4B2D-9AC6-7E8231FF68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79" y="6193376"/>
            <a:ext cx="1738318" cy="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AAE2513D-F74F-42F2-A87A-E24095E9FB48}"/>
              </a:ext>
            </a:extLst>
          </p:cNvPr>
          <p:cNvSpPr/>
          <p:nvPr/>
        </p:nvSpPr>
        <p:spPr>
          <a:xfrm>
            <a:off x="395536" y="1618922"/>
            <a:ext cx="8430230" cy="39703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571500" indent="-571500" algn="just"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ü"/>
            </a:pPr>
            <a:r>
              <a:rPr lang="es-ES" sz="2800" b="1" dirty="0">
                <a:ln/>
              </a:rPr>
              <a:t>Orientar en la relación del Club y su comunidad</a:t>
            </a:r>
          </a:p>
          <a:p>
            <a:pPr marL="571500" indent="-571500" algn="just"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ü"/>
            </a:pPr>
            <a:r>
              <a:rPr lang="es-ES" sz="2800" b="1" dirty="0">
                <a:ln/>
              </a:rPr>
              <a:t>Asesorar en la elaboración del Plan Estratégico del Club</a:t>
            </a:r>
          </a:p>
          <a:p>
            <a:pPr marL="571500" indent="-571500" algn="just"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ü"/>
            </a:pPr>
            <a:r>
              <a:rPr lang="es-ES" sz="2800" b="1" dirty="0">
                <a:ln/>
              </a:rPr>
              <a:t>Colaborar en el establecimiento de una metodología para la gestión de proyectos</a:t>
            </a:r>
          </a:p>
          <a:p>
            <a:pPr marL="571500" indent="-571500" algn="just"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ü"/>
            </a:pPr>
            <a:r>
              <a:rPr lang="es-ES" sz="2800" b="1" dirty="0">
                <a:ln/>
              </a:rPr>
              <a:t>Ayudar en la generación de convenios de colaboración con las entidades beneficiarias</a:t>
            </a:r>
          </a:p>
          <a:p>
            <a:pPr marL="571500" indent="-571500" algn="just"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ü"/>
            </a:pPr>
            <a:r>
              <a:rPr lang="es-ES" sz="2800" b="1" dirty="0">
                <a:ln/>
              </a:rPr>
              <a:t>Facilitar el uso de las herramientas disponibles en </a:t>
            </a:r>
            <a:r>
              <a:rPr lang="es-ES" sz="2800" b="1" dirty="0" err="1">
                <a:ln/>
              </a:rPr>
              <a:t>My</a:t>
            </a:r>
            <a:r>
              <a:rPr lang="es-ES" sz="2800" b="1" dirty="0">
                <a:ln/>
              </a:rPr>
              <a:t> Rotary (Rotary </a:t>
            </a:r>
            <a:r>
              <a:rPr lang="es-ES" sz="2800" b="1" dirty="0" err="1">
                <a:ln/>
              </a:rPr>
              <a:t>Showcase</a:t>
            </a:r>
            <a:r>
              <a:rPr lang="es-ES" sz="2800" b="1" dirty="0">
                <a:ln/>
              </a:rPr>
              <a:t> y Rotary Ideas)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C80B4C37-7357-4109-BD20-ECFD64ABF939}"/>
              </a:ext>
            </a:extLst>
          </p:cNvPr>
          <p:cNvSpPr/>
          <p:nvPr/>
        </p:nvSpPr>
        <p:spPr>
          <a:xfrm rot="19686473">
            <a:off x="6622430" y="5461679"/>
            <a:ext cx="240482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Llamadnos!</a:t>
            </a:r>
          </a:p>
        </p:txBody>
      </p:sp>
    </p:spTree>
    <p:extLst>
      <p:ext uri="{BB962C8B-B14F-4D97-AF65-F5344CB8AC3E}">
        <p14:creationId xmlns:p14="http://schemas.microsoft.com/office/powerpoint/2010/main" val="3535523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100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/>
          <p:nvPr/>
        </p:nvSpPr>
        <p:spPr>
          <a:xfrm>
            <a:off x="0" y="-54462"/>
            <a:ext cx="9144000" cy="127295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0">
                <a:schemeClr val="accent1">
                  <a:lumMod val="0"/>
                  <a:lumOff val="100000"/>
                </a:schemeClr>
              </a:gs>
              <a:gs pos="26000">
                <a:schemeClr val="accent1">
                  <a:lumMod val="100000"/>
                </a:schemeClr>
              </a:gs>
            </a:gsLst>
            <a:lin ang="2700000" scaled="1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/>
              <a:t>GESTIÓN DE PROYECTOS DE SERVICIO</a:t>
            </a:r>
          </a:p>
        </p:txBody>
      </p:sp>
      <p:sp>
        <p:nvSpPr>
          <p:cNvPr id="9" name="TextBox 2"/>
          <p:cNvSpPr txBox="1"/>
          <p:nvPr/>
        </p:nvSpPr>
        <p:spPr>
          <a:xfrm>
            <a:off x="7753933" y="6448032"/>
            <a:ext cx="1318661" cy="338554"/>
          </a:xfrm>
          <a:prstGeom prst="rect">
            <a:avLst/>
          </a:prstGeom>
        </p:spPr>
        <p:txBody>
          <a:bodyPr wrap="square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600" b="1" i="0" dirty="0">
                <a:latin typeface="Arial Narrow Bold"/>
                <a:cs typeface="Arial Narrow Bold"/>
              </a:rPr>
              <a:t>2019-20</a:t>
            </a:r>
          </a:p>
        </p:txBody>
      </p:sp>
      <p:pic>
        <p:nvPicPr>
          <p:cNvPr id="10" name="Picture 6" descr="http://rotaryibagueocobos.org/wp-content/uploads/2019/01/T1920ES_Lockup_PMS-C-300x107.png">
            <a:extLst>
              <a:ext uri="{FF2B5EF4-FFF2-40B4-BE49-F238E27FC236}">
                <a16:creationId xmlns:a16="http://schemas.microsoft.com/office/drawing/2014/main" id="{2046C64F-B086-4B2D-9AC6-7E8231FF68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79" y="6193376"/>
            <a:ext cx="1738318" cy="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AAE2513D-F74F-42F2-A87A-E24095E9FB48}"/>
              </a:ext>
            </a:extLst>
          </p:cNvPr>
          <p:cNvSpPr/>
          <p:nvPr/>
        </p:nvSpPr>
        <p:spPr>
          <a:xfrm>
            <a:off x="1192918" y="1268760"/>
            <a:ext cx="7123498" cy="52629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indent="-342900" algn="just"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ü"/>
            </a:pPr>
            <a:r>
              <a:rPr lang="es-ES" sz="2400" b="1" dirty="0"/>
              <a:t>El Plan Estratégico del Club</a:t>
            </a:r>
          </a:p>
          <a:p>
            <a:pPr marL="342900" indent="-342900" algn="just"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ü"/>
            </a:pPr>
            <a:r>
              <a:rPr lang="es-ES" sz="2400" b="1" dirty="0"/>
              <a:t>Análisis del entorno</a:t>
            </a:r>
          </a:p>
          <a:p>
            <a:pPr marL="719138" lvl="1" indent="-358775" algn="just">
              <a:buClr>
                <a:schemeClr val="tx2"/>
              </a:buClr>
              <a:buSzPct val="75000"/>
              <a:buFont typeface="Arial" panose="020B0604020202020204" pitchFamily="34" charset="0"/>
              <a:buChar char="•"/>
            </a:pPr>
            <a:r>
              <a:rPr lang="es-ES" sz="2400" dirty="0"/>
              <a:t>El Club Rotario y su comunidad</a:t>
            </a:r>
          </a:p>
          <a:p>
            <a:pPr marL="342900" indent="-342900" algn="just">
              <a:buClr>
                <a:schemeClr val="tx2"/>
              </a:buClr>
              <a:buSzPct val="75000"/>
              <a:buFont typeface="Wingdings" panose="05000000000000000000" pitchFamily="2" charset="2"/>
              <a:buChar char="ü"/>
            </a:pPr>
            <a:r>
              <a:rPr lang="es-ES" sz="2400" b="1" dirty="0"/>
              <a:t>Análisis y planificación de los proyectos de servicio</a:t>
            </a:r>
          </a:p>
          <a:p>
            <a:pPr marL="719138" indent="-358775" algn="just">
              <a:buClr>
                <a:schemeClr val="tx2"/>
              </a:buClr>
              <a:buSzPct val="75000"/>
              <a:buFont typeface="Arial" panose="020B0604020202020204" pitchFamily="34" charset="0"/>
              <a:buChar char="•"/>
            </a:pPr>
            <a:r>
              <a:rPr lang="es-ES" sz="2400" dirty="0"/>
              <a:t>Preguntas básicas / respuestas correctas</a:t>
            </a:r>
          </a:p>
          <a:p>
            <a:pPr marL="719138" indent="-358775" algn="just">
              <a:buClr>
                <a:schemeClr val="tx2"/>
              </a:buClr>
              <a:buSzPct val="75000"/>
              <a:buFont typeface="Arial" panose="020B0604020202020204" pitchFamily="34" charset="0"/>
              <a:buChar char="•"/>
            </a:pPr>
            <a:r>
              <a:rPr lang="es-ES" sz="2400" dirty="0" err="1"/>
              <a:t>Sponsorización</a:t>
            </a:r>
            <a:endParaRPr lang="es-ES" sz="2400" dirty="0"/>
          </a:p>
          <a:p>
            <a:pPr marL="342900" indent="-342900" algn="just">
              <a:buClr>
                <a:schemeClr val="tx2"/>
              </a:buClr>
              <a:buSzPct val="75000"/>
              <a:buFont typeface="Wingdings" panose="05000000000000000000" pitchFamily="2" charset="2"/>
              <a:buChar char="ü"/>
            </a:pPr>
            <a:r>
              <a:rPr lang="es-ES" sz="2400" b="1" dirty="0"/>
              <a:t>Desarrollo de los proyectos de servicio</a:t>
            </a:r>
          </a:p>
          <a:p>
            <a:pPr marL="719138" indent="-358775" algn="just">
              <a:buClr>
                <a:schemeClr val="tx2"/>
              </a:buClr>
              <a:buSzPct val="75000"/>
              <a:buFont typeface="Arial" panose="020B0604020202020204" pitchFamily="34" charset="0"/>
              <a:buChar char="•"/>
            </a:pPr>
            <a:r>
              <a:rPr lang="es-ES" sz="2400" dirty="0"/>
              <a:t>El compromiso en el desarrollo de los proyectos</a:t>
            </a:r>
          </a:p>
          <a:p>
            <a:pPr marL="719138" indent="-358775" algn="just">
              <a:buClr>
                <a:schemeClr val="tx2"/>
              </a:buClr>
              <a:buSzPct val="75000"/>
              <a:buFont typeface="Arial" panose="020B0604020202020204" pitchFamily="34" charset="0"/>
              <a:buChar char="•"/>
            </a:pPr>
            <a:r>
              <a:rPr lang="es-ES" sz="2400" dirty="0"/>
              <a:t>Ilusionar mediante la participación</a:t>
            </a:r>
          </a:p>
          <a:p>
            <a:pPr marL="342900" indent="-342900" algn="just">
              <a:buClr>
                <a:schemeClr val="tx2"/>
              </a:buClr>
              <a:buSzPct val="75000"/>
              <a:buFont typeface="Wingdings" panose="05000000000000000000" pitchFamily="2" charset="2"/>
              <a:buChar char="ü"/>
            </a:pPr>
            <a:r>
              <a:rPr lang="es-ES" sz="2400" b="1" dirty="0"/>
              <a:t>Evaluación de los proyectos de servicio</a:t>
            </a:r>
          </a:p>
          <a:p>
            <a:pPr marL="719138" indent="-358775" algn="just">
              <a:buClr>
                <a:schemeClr val="tx2"/>
              </a:buClr>
              <a:buSzPct val="75000"/>
              <a:buFont typeface="Arial" panose="020B0604020202020204" pitchFamily="34" charset="0"/>
              <a:buChar char="•"/>
            </a:pPr>
            <a:r>
              <a:rPr lang="es-ES" sz="2400" dirty="0"/>
              <a:t>Aprender haciendo: lo bien hecho y lo mejorable</a:t>
            </a:r>
          </a:p>
          <a:p>
            <a:pPr marL="342900" indent="-342900" algn="just">
              <a:buClr>
                <a:schemeClr val="tx2"/>
              </a:buClr>
              <a:buSzPct val="75000"/>
              <a:buFont typeface="Wingdings" panose="05000000000000000000" pitchFamily="2" charset="2"/>
              <a:buChar char="ü"/>
            </a:pPr>
            <a:r>
              <a:rPr lang="es-ES" sz="2400" b="1" dirty="0"/>
              <a:t>Herramientas de </a:t>
            </a:r>
            <a:r>
              <a:rPr lang="es-ES" sz="2400" b="1" dirty="0" err="1"/>
              <a:t>My</a:t>
            </a:r>
            <a:r>
              <a:rPr lang="es-ES" sz="2400" b="1" dirty="0"/>
              <a:t> Rotary</a:t>
            </a:r>
          </a:p>
          <a:p>
            <a:pPr marL="800100" lvl="1" indent="-342900" algn="just">
              <a:buClr>
                <a:schemeClr val="tx2"/>
              </a:buClr>
              <a:buSzPct val="75000"/>
              <a:buFont typeface="Arial" panose="020B0604020202020204" pitchFamily="34" charset="0"/>
              <a:buChar char="•"/>
            </a:pPr>
            <a:r>
              <a:rPr lang="es-ES" sz="2400" dirty="0"/>
              <a:t>Rotary </a:t>
            </a:r>
            <a:r>
              <a:rPr lang="es-ES" sz="2400" dirty="0" err="1"/>
              <a:t>Showcase</a:t>
            </a:r>
            <a:endParaRPr lang="es-ES" sz="2400" dirty="0"/>
          </a:p>
          <a:p>
            <a:pPr marL="800100" lvl="1" indent="-342900" algn="just">
              <a:buClr>
                <a:schemeClr val="tx2"/>
              </a:buClr>
              <a:buSzPct val="75000"/>
              <a:buFont typeface="Arial" panose="020B0604020202020204" pitchFamily="34" charset="0"/>
              <a:buChar char="•"/>
            </a:pPr>
            <a:r>
              <a:rPr lang="es-ES" sz="2400" dirty="0"/>
              <a:t>Rotary Ideas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C80B4C37-7357-4109-BD20-ECFD64ABF939}"/>
              </a:ext>
            </a:extLst>
          </p:cNvPr>
          <p:cNvSpPr/>
          <p:nvPr/>
        </p:nvSpPr>
        <p:spPr>
          <a:xfrm rot="19686473">
            <a:off x="6748669" y="5490536"/>
            <a:ext cx="240482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Llamadnos!</a:t>
            </a:r>
          </a:p>
        </p:txBody>
      </p:sp>
    </p:spTree>
    <p:extLst>
      <p:ext uri="{BB962C8B-B14F-4D97-AF65-F5344CB8AC3E}">
        <p14:creationId xmlns:p14="http://schemas.microsoft.com/office/powerpoint/2010/main" val="2304420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100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/>
          <p:nvPr/>
        </p:nvSpPr>
        <p:spPr>
          <a:xfrm>
            <a:off x="0" y="-54462"/>
            <a:ext cx="9144000" cy="127295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0">
                <a:schemeClr val="accent1">
                  <a:lumMod val="0"/>
                  <a:lumOff val="100000"/>
                </a:schemeClr>
              </a:gs>
              <a:gs pos="26000">
                <a:schemeClr val="accent1">
                  <a:lumMod val="100000"/>
                </a:schemeClr>
              </a:gs>
            </a:gsLst>
            <a:lin ang="2700000" scaled="1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/>
              <a:t> CONVENIOS DE COLABORACIÓN</a:t>
            </a:r>
          </a:p>
        </p:txBody>
      </p:sp>
      <p:sp>
        <p:nvSpPr>
          <p:cNvPr id="9" name="TextBox 2"/>
          <p:cNvSpPr txBox="1"/>
          <p:nvPr/>
        </p:nvSpPr>
        <p:spPr>
          <a:xfrm>
            <a:off x="7753933" y="6448032"/>
            <a:ext cx="1318661" cy="338554"/>
          </a:xfrm>
          <a:prstGeom prst="rect">
            <a:avLst/>
          </a:prstGeom>
        </p:spPr>
        <p:txBody>
          <a:bodyPr wrap="square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600" b="1" i="0" dirty="0">
                <a:latin typeface="Arial Narrow Bold"/>
                <a:cs typeface="Arial Narrow Bold"/>
              </a:rPr>
              <a:t>2019-20</a:t>
            </a:r>
          </a:p>
        </p:txBody>
      </p:sp>
      <p:pic>
        <p:nvPicPr>
          <p:cNvPr id="10" name="Picture 6" descr="http://rotaryibagueocobos.org/wp-content/uploads/2019/01/T1920ES_Lockup_PMS-C-300x107.png">
            <a:extLst>
              <a:ext uri="{FF2B5EF4-FFF2-40B4-BE49-F238E27FC236}">
                <a16:creationId xmlns:a16="http://schemas.microsoft.com/office/drawing/2014/main" id="{2046C64F-B086-4B2D-9AC6-7E8231FF68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79" y="6193376"/>
            <a:ext cx="1738318" cy="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AAE2513D-F74F-42F2-A87A-E24095E9FB48}"/>
              </a:ext>
            </a:extLst>
          </p:cNvPr>
          <p:cNvSpPr/>
          <p:nvPr/>
        </p:nvSpPr>
        <p:spPr>
          <a:xfrm>
            <a:off x="1120910" y="1474906"/>
            <a:ext cx="6979482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571500" indent="-571500" algn="just"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ü"/>
            </a:pPr>
            <a:r>
              <a:rPr lang="es-ES" sz="2400" b="1" dirty="0">
                <a:ln/>
              </a:rPr>
              <a:t>Sostenibilidad</a:t>
            </a:r>
          </a:p>
          <a:p>
            <a:pPr marL="1028700" lvl="1" indent="-571500" algn="just">
              <a:buClr>
                <a:schemeClr val="tx2">
                  <a:lumMod val="60000"/>
                  <a:lumOff val="40000"/>
                </a:schemeClr>
              </a:buClr>
              <a:buSzPct val="75000"/>
              <a:buFont typeface="Arial" panose="020B0604020202020204" pitchFamily="34" charset="0"/>
              <a:buChar char="•"/>
            </a:pPr>
            <a:r>
              <a:rPr lang="es-ES" sz="2400" dirty="0">
                <a:ln/>
              </a:rPr>
              <a:t>Lo que Rotary entiende por sostenibilidad</a:t>
            </a:r>
          </a:p>
          <a:p>
            <a:pPr marL="1028700" lvl="1" indent="-571500" algn="just">
              <a:buClr>
                <a:schemeClr val="tx2">
                  <a:lumMod val="60000"/>
                  <a:lumOff val="40000"/>
                </a:schemeClr>
              </a:buClr>
              <a:buSzPct val="75000"/>
              <a:buFont typeface="Arial" panose="020B0604020202020204" pitchFamily="34" charset="0"/>
              <a:buChar char="•"/>
            </a:pPr>
            <a:r>
              <a:rPr lang="es-ES" sz="2400" dirty="0">
                <a:ln/>
              </a:rPr>
              <a:t>Proyectos sostenibles</a:t>
            </a:r>
          </a:p>
          <a:p>
            <a:pPr marL="571500" indent="-571500" algn="just"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ü"/>
            </a:pPr>
            <a:r>
              <a:rPr lang="es-ES" sz="2400" b="1" dirty="0">
                <a:ln/>
              </a:rPr>
              <a:t>Programas de actuación</a:t>
            </a:r>
          </a:p>
          <a:p>
            <a:pPr marL="1028700" lvl="1" indent="-571500" algn="just">
              <a:buClr>
                <a:schemeClr val="tx2">
                  <a:lumMod val="60000"/>
                  <a:lumOff val="40000"/>
                </a:schemeClr>
              </a:buClr>
              <a:buSzPct val="75000"/>
              <a:buFont typeface="Arial" panose="020B0604020202020204" pitchFamily="34" charset="0"/>
              <a:buChar char="•"/>
            </a:pPr>
            <a:r>
              <a:rPr lang="es-ES" sz="2400" dirty="0">
                <a:ln/>
              </a:rPr>
              <a:t>Acción puntual vs. acción sostenible</a:t>
            </a:r>
          </a:p>
          <a:p>
            <a:pPr marL="1028700" lvl="1" indent="-571500" algn="just">
              <a:buClr>
                <a:schemeClr val="tx2">
                  <a:lumMod val="60000"/>
                  <a:lumOff val="40000"/>
                </a:schemeClr>
              </a:buClr>
              <a:buSzPct val="75000"/>
              <a:buFont typeface="Arial" panose="020B0604020202020204" pitchFamily="34" charset="0"/>
              <a:buChar char="•"/>
            </a:pPr>
            <a:r>
              <a:rPr lang="es-ES" sz="2400" dirty="0">
                <a:ln/>
              </a:rPr>
              <a:t>Proyectos de continuidad</a:t>
            </a:r>
          </a:p>
          <a:p>
            <a:pPr marL="1028700" lvl="1" indent="-571500" algn="just">
              <a:buClr>
                <a:schemeClr val="tx2">
                  <a:lumMod val="60000"/>
                  <a:lumOff val="40000"/>
                </a:schemeClr>
              </a:buClr>
              <a:buSzPct val="75000"/>
              <a:buFont typeface="Arial" panose="020B0604020202020204" pitchFamily="34" charset="0"/>
              <a:buChar char="•"/>
            </a:pPr>
            <a:r>
              <a:rPr lang="es-ES" sz="2400" dirty="0">
                <a:ln/>
              </a:rPr>
              <a:t>Proyectos plurianuales</a:t>
            </a:r>
          </a:p>
          <a:p>
            <a:pPr marL="1028700" lvl="1" indent="-571500" algn="just">
              <a:buClr>
                <a:schemeClr val="tx2">
                  <a:lumMod val="60000"/>
                  <a:lumOff val="40000"/>
                </a:schemeClr>
              </a:buClr>
              <a:buSzPct val="75000"/>
              <a:buFont typeface="Arial" panose="020B0604020202020204" pitchFamily="34" charset="0"/>
              <a:buChar char="•"/>
            </a:pPr>
            <a:r>
              <a:rPr lang="es-ES" sz="2400" dirty="0">
                <a:ln/>
              </a:rPr>
              <a:t>Actuaciones multiproyecto</a:t>
            </a:r>
          </a:p>
          <a:p>
            <a:pPr marL="571500" indent="-571500" algn="just"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ü"/>
            </a:pPr>
            <a:r>
              <a:rPr lang="es-ES" sz="2400" b="1" dirty="0">
                <a:ln/>
              </a:rPr>
              <a:t>Contenidos de un Convenio de Colaboración</a:t>
            </a:r>
          </a:p>
          <a:p>
            <a:pPr marL="1028700" lvl="1" indent="-571500" algn="just">
              <a:buClr>
                <a:schemeClr val="tx2">
                  <a:lumMod val="60000"/>
                  <a:lumOff val="40000"/>
                </a:schemeClr>
              </a:buClr>
              <a:buSzPct val="75000"/>
              <a:buFont typeface="Arial" panose="020B0604020202020204" pitchFamily="34" charset="0"/>
              <a:buChar char="•"/>
            </a:pPr>
            <a:r>
              <a:rPr lang="es-ES" sz="2400" dirty="0">
                <a:ln/>
              </a:rPr>
              <a:t>¿Qué queremos dar y qué queremos recibir?</a:t>
            </a:r>
          </a:p>
          <a:p>
            <a:pPr marL="1028700" lvl="1" indent="-571500" algn="just">
              <a:buClr>
                <a:schemeClr val="tx2">
                  <a:lumMod val="60000"/>
                  <a:lumOff val="40000"/>
                </a:schemeClr>
              </a:buClr>
              <a:buSzPct val="75000"/>
              <a:buFont typeface="Arial" panose="020B0604020202020204" pitchFamily="34" charset="0"/>
              <a:buChar char="•"/>
            </a:pPr>
            <a:r>
              <a:rPr lang="es-ES" sz="2400" dirty="0">
                <a:ln/>
              </a:rPr>
              <a:t>Continuidad</a:t>
            </a:r>
          </a:p>
          <a:p>
            <a:pPr marL="1028700" lvl="1" indent="-571500" algn="just">
              <a:buClr>
                <a:schemeClr val="tx2">
                  <a:lumMod val="60000"/>
                  <a:lumOff val="40000"/>
                </a:schemeClr>
              </a:buClr>
              <a:buSzPct val="75000"/>
              <a:buFont typeface="Arial" panose="020B0604020202020204" pitchFamily="34" charset="0"/>
              <a:buChar char="•"/>
            </a:pPr>
            <a:r>
              <a:rPr lang="es-ES" sz="2400" dirty="0">
                <a:ln/>
              </a:rPr>
              <a:t>Comunicación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C80B4C37-7357-4109-BD20-ECFD64ABF939}"/>
              </a:ext>
            </a:extLst>
          </p:cNvPr>
          <p:cNvSpPr/>
          <p:nvPr/>
        </p:nvSpPr>
        <p:spPr>
          <a:xfrm rot="19686473">
            <a:off x="6382339" y="5306660"/>
            <a:ext cx="240482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Llamadnos!</a:t>
            </a:r>
          </a:p>
        </p:txBody>
      </p:sp>
    </p:spTree>
    <p:extLst>
      <p:ext uri="{BB962C8B-B14F-4D97-AF65-F5344CB8AC3E}">
        <p14:creationId xmlns:p14="http://schemas.microsoft.com/office/powerpoint/2010/main" val="2342092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100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/>
          <p:nvPr/>
        </p:nvSpPr>
        <p:spPr>
          <a:xfrm>
            <a:off x="0" y="-54462"/>
            <a:ext cx="9144000" cy="127295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0">
                <a:schemeClr val="accent1">
                  <a:lumMod val="0"/>
                  <a:lumOff val="100000"/>
                </a:schemeClr>
              </a:gs>
              <a:gs pos="26000">
                <a:schemeClr val="accent1">
                  <a:lumMod val="100000"/>
                </a:schemeClr>
              </a:gs>
            </a:gsLst>
            <a:lin ang="2700000" scaled="1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/>
              <a:t>SITIOS WEB DE ROTARY INTERNATIONAL</a:t>
            </a:r>
          </a:p>
        </p:txBody>
      </p:sp>
      <p:sp>
        <p:nvSpPr>
          <p:cNvPr id="9" name="TextBox 2"/>
          <p:cNvSpPr txBox="1"/>
          <p:nvPr/>
        </p:nvSpPr>
        <p:spPr>
          <a:xfrm>
            <a:off x="7753933" y="6448032"/>
            <a:ext cx="1318661" cy="338554"/>
          </a:xfrm>
          <a:prstGeom prst="rect">
            <a:avLst/>
          </a:prstGeom>
        </p:spPr>
        <p:txBody>
          <a:bodyPr wrap="square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600" b="1" i="0" dirty="0">
                <a:latin typeface="Arial Narrow Bold"/>
                <a:cs typeface="Arial Narrow Bold"/>
              </a:rPr>
              <a:t>2019-20</a:t>
            </a:r>
          </a:p>
        </p:txBody>
      </p:sp>
      <p:pic>
        <p:nvPicPr>
          <p:cNvPr id="10" name="Picture 6" descr="http://rotaryibagueocobos.org/wp-content/uploads/2019/01/T1920ES_Lockup_PMS-C-300x107.png">
            <a:extLst>
              <a:ext uri="{FF2B5EF4-FFF2-40B4-BE49-F238E27FC236}">
                <a16:creationId xmlns:a16="http://schemas.microsoft.com/office/drawing/2014/main" id="{2046C64F-B086-4B2D-9AC6-7E8231FF68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79" y="6193376"/>
            <a:ext cx="1738318" cy="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AAE2513D-F74F-42F2-A87A-E24095E9FB48}"/>
              </a:ext>
            </a:extLst>
          </p:cNvPr>
          <p:cNvSpPr/>
          <p:nvPr/>
        </p:nvSpPr>
        <p:spPr>
          <a:xfrm>
            <a:off x="20077" y="1640989"/>
            <a:ext cx="9181148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571500" indent="-571500" algn="just"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ü"/>
            </a:pPr>
            <a:r>
              <a:rPr lang="es-ES" sz="2400" b="1" dirty="0">
                <a:ln/>
              </a:rPr>
              <a:t>Rotary Club Central</a:t>
            </a:r>
          </a:p>
          <a:p>
            <a:pPr marL="811213" lvl="1" indent="-354013" algn="just">
              <a:buClr>
                <a:schemeClr val="tx2">
                  <a:lumMod val="60000"/>
                  <a:lumOff val="40000"/>
                </a:schemeClr>
              </a:buClr>
              <a:buSzPct val="75000"/>
              <a:buFont typeface="Arial" panose="020B0604020202020204" pitchFamily="34" charset="0"/>
              <a:buChar char="•"/>
            </a:pPr>
            <a:r>
              <a:rPr lang="es-ES" sz="2400" dirty="0">
                <a:ln/>
                <a:hlinkClick r:id="rId4"/>
              </a:rPr>
              <a:t>https://rcc.rotary.org/#/dashboard</a:t>
            </a:r>
            <a:endParaRPr lang="es-ES" sz="2400" dirty="0">
              <a:ln/>
            </a:endParaRPr>
          </a:p>
          <a:p>
            <a:pPr lvl="1" algn="just">
              <a:buClr>
                <a:schemeClr val="tx2">
                  <a:lumMod val="60000"/>
                  <a:lumOff val="40000"/>
                </a:schemeClr>
              </a:buClr>
              <a:buSzPct val="75000"/>
            </a:pPr>
            <a:endParaRPr lang="es-ES" sz="2400" dirty="0">
              <a:ln/>
            </a:endParaRPr>
          </a:p>
          <a:p>
            <a:pPr marL="571500" indent="-571500" algn="just"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ü"/>
            </a:pPr>
            <a:r>
              <a:rPr lang="es-ES" sz="2400" b="1" dirty="0">
                <a:ln/>
              </a:rPr>
              <a:t>Rotary Show Case</a:t>
            </a:r>
          </a:p>
          <a:p>
            <a:pPr marL="811213" lvl="1" indent="-449263" algn="just">
              <a:buClr>
                <a:schemeClr val="tx2">
                  <a:lumMod val="60000"/>
                  <a:lumOff val="40000"/>
                </a:schemeClr>
              </a:buClr>
              <a:buSzPct val="75000"/>
              <a:buFont typeface="Arial" panose="020B0604020202020204" pitchFamily="34" charset="0"/>
              <a:buChar char="•"/>
            </a:pPr>
            <a:r>
              <a:rPr lang="es-ES" sz="2400" dirty="0">
                <a:ln/>
                <a:hlinkClick r:id="rId5"/>
              </a:rPr>
              <a:t>https://map.rotary.org/es/project/pages/project_showcase.aspx</a:t>
            </a:r>
            <a:endParaRPr lang="es-ES" sz="2400" dirty="0">
              <a:ln/>
            </a:endParaRPr>
          </a:p>
          <a:p>
            <a:pPr marL="361950" lvl="1" algn="just">
              <a:buClr>
                <a:schemeClr val="tx2">
                  <a:lumMod val="60000"/>
                  <a:lumOff val="40000"/>
                </a:schemeClr>
              </a:buClr>
              <a:buSzPct val="75000"/>
            </a:pPr>
            <a:endParaRPr lang="es-ES" sz="2400" dirty="0">
              <a:ln/>
            </a:endParaRPr>
          </a:p>
          <a:p>
            <a:pPr marL="571500" indent="-571500" algn="just"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ü"/>
            </a:pPr>
            <a:r>
              <a:rPr lang="es-ES" sz="2400" b="1" dirty="0">
                <a:ln/>
              </a:rPr>
              <a:t>Rotary Ideas</a:t>
            </a:r>
          </a:p>
          <a:p>
            <a:pPr marL="811213" lvl="1" indent="-354013" algn="just">
              <a:buClr>
                <a:schemeClr val="tx2">
                  <a:lumMod val="60000"/>
                  <a:lumOff val="40000"/>
                </a:schemeClr>
              </a:buClr>
              <a:buSzPct val="75000"/>
              <a:buFont typeface="Arial" panose="020B0604020202020204" pitchFamily="34" charset="0"/>
              <a:buChar char="•"/>
            </a:pPr>
            <a:r>
              <a:rPr lang="es-ES" sz="2400" dirty="0">
                <a:ln/>
                <a:hlinkClick r:id="rId6"/>
              </a:rPr>
              <a:t>http://ideas.rotary.org/</a:t>
            </a:r>
            <a:endParaRPr lang="es-ES" sz="2400" dirty="0">
              <a:ln/>
            </a:endParaRPr>
          </a:p>
          <a:p>
            <a:pPr lvl="1" algn="just">
              <a:buClr>
                <a:schemeClr val="tx2">
                  <a:lumMod val="60000"/>
                  <a:lumOff val="40000"/>
                </a:schemeClr>
              </a:buClr>
              <a:buSzPct val="75000"/>
            </a:pPr>
            <a:endParaRPr lang="es-ES" sz="2400" dirty="0">
              <a:ln/>
            </a:endParaRPr>
          </a:p>
          <a:p>
            <a:pPr marL="571500" indent="-571500" algn="just">
              <a:buClr>
                <a:schemeClr val="tx2">
                  <a:lumMod val="60000"/>
                  <a:lumOff val="40000"/>
                </a:schemeClr>
              </a:buClr>
              <a:buSzPct val="75000"/>
              <a:buFont typeface="Wingdings" panose="05000000000000000000" pitchFamily="2" charset="2"/>
              <a:buChar char="ü"/>
            </a:pPr>
            <a:r>
              <a:rPr lang="es-ES" sz="2400" b="1" dirty="0">
                <a:ln/>
              </a:rPr>
              <a:t>Centro de Formación </a:t>
            </a:r>
            <a:r>
              <a:rPr lang="es-ES" sz="2400" b="1" dirty="0" err="1">
                <a:ln/>
              </a:rPr>
              <a:t>on</a:t>
            </a:r>
            <a:r>
              <a:rPr lang="es-ES" sz="2400" b="1" dirty="0">
                <a:ln/>
              </a:rPr>
              <a:t> line</a:t>
            </a:r>
          </a:p>
          <a:p>
            <a:pPr marL="811213" lvl="1" indent="-354013" algn="just">
              <a:buClr>
                <a:schemeClr val="tx2">
                  <a:lumMod val="60000"/>
                  <a:lumOff val="40000"/>
                </a:schemeClr>
              </a:buClr>
              <a:buSzPct val="75000"/>
              <a:buFont typeface="Arial" panose="020B0604020202020204" pitchFamily="34" charset="0"/>
              <a:buChar char="•"/>
            </a:pPr>
            <a:r>
              <a:rPr lang="es-ES" sz="2400" dirty="0">
                <a:ln/>
                <a:hlinkClick r:id="rId7"/>
              </a:rPr>
              <a:t>https://learn.rotary.org/members/learn/catalog/view/7</a:t>
            </a:r>
            <a:endParaRPr lang="es-ES" sz="2400" dirty="0">
              <a:ln/>
            </a:endParaRPr>
          </a:p>
          <a:p>
            <a:pPr lvl="1" algn="just">
              <a:buClr>
                <a:schemeClr val="tx2">
                  <a:lumMod val="60000"/>
                  <a:lumOff val="40000"/>
                </a:schemeClr>
              </a:buClr>
              <a:buSzPct val="75000"/>
            </a:pPr>
            <a:endParaRPr lang="es-ES" sz="2400" dirty="0">
              <a:ln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7CF1A327-205F-4C6D-8F6C-605FA302CCB9}"/>
              </a:ext>
            </a:extLst>
          </p:cNvPr>
          <p:cNvSpPr/>
          <p:nvPr/>
        </p:nvSpPr>
        <p:spPr>
          <a:xfrm rot="19686473">
            <a:off x="6551520" y="5646391"/>
            <a:ext cx="240482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Llamadnos!</a:t>
            </a:r>
          </a:p>
        </p:txBody>
      </p:sp>
    </p:spTree>
    <p:extLst>
      <p:ext uri="{BB962C8B-B14F-4D97-AF65-F5344CB8AC3E}">
        <p14:creationId xmlns:p14="http://schemas.microsoft.com/office/powerpoint/2010/main" val="19537026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911</TotalTime>
  <Words>366</Words>
  <Application>Microsoft Office PowerPoint</Application>
  <PresentationFormat>Presentación en pantalla (4:3)</PresentationFormat>
  <Paragraphs>95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Arial Narrow Bold</vt:lpstr>
      <vt:lpstr>Calibri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Acer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Valued Acer Customer</dc:creator>
  <cp:lastModifiedBy>Enric López Milà</cp:lastModifiedBy>
  <cp:revision>54</cp:revision>
  <dcterms:created xsi:type="dcterms:W3CDTF">2017-03-03T14:54:40Z</dcterms:created>
  <dcterms:modified xsi:type="dcterms:W3CDTF">2019-06-23T16:19:34Z</dcterms:modified>
</cp:coreProperties>
</file>