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14"/>
  </p:notesMasterIdLst>
  <p:handoutMasterIdLst>
    <p:handoutMasterId r:id="rId15"/>
  </p:handoutMasterIdLst>
  <p:sldIdLst>
    <p:sldId id="293" r:id="rId2"/>
    <p:sldId id="295" r:id="rId3"/>
    <p:sldId id="283" r:id="rId4"/>
    <p:sldId id="285" r:id="rId5"/>
    <p:sldId id="292" r:id="rId6"/>
    <p:sldId id="297" r:id="rId7"/>
    <p:sldId id="299" r:id="rId8"/>
    <p:sldId id="284" r:id="rId9"/>
    <p:sldId id="296" r:id="rId10"/>
    <p:sldId id="289" r:id="rId11"/>
    <p:sldId id="290" r:id="rId12"/>
    <p:sldId id="298" r:id="rId1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60" d="100"/>
          <a:sy n="60" d="100"/>
        </p:scale>
        <p:origin x="832" y="220"/>
      </p:cViewPr>
      <p:guideLst>
        <p:guide pos="3840"/>
        <p:guide orient="horz" pos="2160"/>
      </p:guideLst>
    </p:cSldViewPr>
  </p:slideViewPr>
  <p:notesTextViewPr>
    <p:cViewPr>
      <p:scale>
        <a:sx n="1" d="1"/>
        <a:sy n="1" d="1"/>
      </p:scale>
      <p:origin x="0" y="0"/>
    </p:cViewPr>
  </p:notesTextViewPr>
  <p:sorterViewPr>
    <p:cViewPr varScale="1">
      <p:scale>
        <a:sx n="1" d="1"/>
        <a:sy n="1" d="1"/>
      </p:scale>
      <p:origin x="0" y="-1292"/>
    </p:cViewPr>
  </p:sorterViewPr>
  <p:notesViewPr>
    <p:cSldViewPr snapToGrid="0"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Sheet1!$A$3:$A$8</cx:f>
        <cx:lvl ptCount="6">
          <cx:pt idx="0">Rotary</cx:pt>
          <cx:pt idx="1">RC Casablanca</cx:pt>
          <cx:pt idx="2">RC Paris Champs Elysees</cx:pt>
          <cx:pt idx="3">RC Barcelona Condal</cx:pt>
          <cx:pt idx="4">RC Paris Lafayette</cx:pt>
          <cx:pt idx="5">RC Rome N-O</cx:pt>
        </cx:lvl>
      </cx:strDim>
      <cx:numDim type="val">
        <cx:f>Sheet1!$B$3:$B$8</cx:f>
        <cx:lvl ptCount="6" formatCode="_-* #.##0\ _€_-;\-* #.##0\ _€_-;_-* &quot;-&quot;??\ _€_-;_-@_-">
          <cx:pt idx="0">65325</cx:pt>
          <cx:pt idx="1">-19825</cx:pt>
          <cx:pt idx="2">-32500</cx:pt>
          <cx:pt idx="3">-7500</cx:pt>
          <cx:pt idx="4">-5000</cx:pt>
          <cx:pt idx="5">-500</cx:pt>
        </cx:lvl>
      </cx:numDim>
    </cx:data>
  </cx:chartData>
  <cx:chart>
    <cx:title pos="t" align="ctr" overlay="0">
      <cx:tx>
        <cx:rich>
          <a:bodyPr spcFirstLastPara="1" vertOverflow="ellipsis" horzOverflow="overflow" wrap="square" lIns="0" tIns="0" rIns="0" bIns="0" anchor="ctr" anchorCtr="1"/>
          <a:lstStyle/>
          <a:p>
            <a:pPr algn="ctr" rtl="0">
              <a:defRPr/>
            </a:pPr>
            <a:r>
              <a:rPr lang="en-US" sz="2200" b="1" i="0" u="none" strike="noStrike" baseline="0" dirty="0" err="1">
                <a:solidFill>
                  <a:srgbClr val="595959">
                    <a:lumMod val="75000"/>
                    <a:lumOff val="25000"/>
                  </a:srgbClr>
                </a:solidFill>
                <a:latin typeface="Calibri"/>
              </a:rPr>
              <a:t>En</a:t>
            </a:r>
            <a:r>
              <a:rPr lang="en-US" sz="2200" b="1" i="0" u="none" strike="noStrike" baseline="0" dirty="0">
                <a:solidFill>
                  <a:srgbClr val="595959">
                    <a:lumMod val="75000"/>
                    <a:lumOff val="25000"/>
                  </a:srgbClr>
                </a:solidFill>
                <a:latin typeface="Calibri"/>
              </a:rPr>
              <a:t> Euros</a:t>
            </a:r>
          </a:p>
        </cx:rich>
      </cx:tx>
    </cx:title>
    <cx:plotArea>
      <cx:plotAreaRegion>
        <cx:series layoutId="waterfall" uniqueId="{FDB5F543-B535-4284-BBDC-62FD1993563E}">
          <cx:tx>
            <cx:txData>
              <cx:f>Sheet1!$B$1</cx:f>
              <cx:v>Series1</cx:v>
            </cx:txData>
          </cx:tx>
          <cx:dataLabels/>
          <cx:dataId val="0"/>
          <cx:layoutPr>
            <cx:subtotals/>
          </cx:layoutPr>
        </cx:series>
      </cx:plotAreaRegion>
      <cx:axis id="0">
        <cx:catScaling gapWidth="0.25"/>
        <cx:tickLabels/>
        <cx:txPr>
          <a:bodyPr spcFirstLastPara="1" vertOverflow="ellipsis" horzOverflow="overflow" wrap="square" lIns="0" tIns="0" rIns="0" bIns="0" anchor="ctr" anchorCtr="1"/>
          <a:lstStyle/>
          <a:p>
            <a:pPr algn="ctr" rtl="0">
              <a:defRPr sz="1000">
                <a:ln>
                  <a:noFill/>
                </a:ln>
              </a:defRPr>
            </a:pPr>
            <a:endParaRPr lang="en-US" sz="1000" b="0" i="0" u="none" strike="noStrike" baseline="0">
              <a:ln>
                <a:noFill/>
              </a:ln>
              <a:solidFill>
                <a:srgbClr val="595959">
                  <a:lumMod val="75000"/>
                  <a:lumOff val="25000"/>
                </a:srgbClr>
              </a:solidFill>
              <a:latin typeface="Calibri"/>
            </a:endParaRPr>
          </a:p>
        </cx:txPr>
      </cx:axis>
      <cx:axis id="1" hidden="1">
        <cx:valScaling/>
        <cx:majorGridlines/>
        <cx:tickLabels/>
      </cx:axis>
    </cx:plotArea>
  </cx:chart>
  <cx:spPr>
    <a:no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7">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dk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7614F-A340-4F6B-8F31-0F7AACE295EC}" type="doc">
      <dgm:prSet loTypeId="urn:microsoft.com/office/officeart/2005/8/layout/process1" loCatId="process" qsTypeId="urn:microsoft.com/office/officeart/2005/8/quickstyle/simple1" qsCatId="simple" csTypeId="urn:microsoft.com/office/officeart/2005/8/colors/colorful2" csCatId="colorful" phldr="1"/>
      <dgm:spPr/>
    </dgm:pt>
    <dgm:pt modelId="{0CE4243C-C06F-4830-8EBF-76EF8B94AC89}">
      <dgm:prSet phldrT="[Text]"/>
      <dgm:spPr>
        <a:solidFill>
          <a:srgbClr val="C00000"/>
        </a:solidFill>
      </dgm:spPr>
      <dgm:t>
        <a:bodyPr/>
        <a:lstStyle/>
        <a:p>
          <a:r>
            <a:rPr lang="es-ES_tradnl" dirty="0" err="1"/>
            <a:t>Acceptacion</a:t>
          </a:r>
          <a:r>
            <a:rPr lang="es-ES_tradnl" dirty="0"/>
            <a:t> de la </a:t>
          </a:r>
          <a:r>
            <a:rPr lang="es-ES_tradnl" dirty="0" err="1"/>
            <a:t>subvencion</a:t>
          </a:r>
          <a:r>
            <a:rPr lang="es-ES_tradnl" dirty="0"/>
            <a:t> global</a:t>
          </a:r>
          <a:endParaRPr lang="es-ES" dirty="0"/>
        </a:p>
      </dgm:t>
    </dgm:pt>
    <dgm:pt modelId="{7EEB0EDA-B890-4CB5-8C24-9E8A8F859AC2}" type="parTrans" cxnId="{4BC3B677-DE0B-4C60-9B0E-D94E35495CF0}">
      <dgm:prSet/>
      <dgm:spPr/>
      <dgm:t>
        <a:bodyPr/>
        <a:lstStyle/>
        <a:p>
          <a:endParaRPr lang="es-ES"/>
        </a:p>
      </dgm:t>
    </dgm:pt>
    <dgm:pt modelId="{2404B449-78A5-4DF8-855B-D45417C995C9}" type="sibTrans" cxnId="{4BC3B677-DE0B-4C60-9B0E-D94E35495CF0}">
      <dgm:prSet/>
      <dgm:spPr/>
      <dgm:t>
        <a:bodyPr/>
        <a:lstStyle/>
        <a:p>
          <a:endParaRPr lang="es-ES"/>
        </a:p>
      </dgm:t>
    </dgm:pt>
    <dgm:pt modelId="{DF475BAE-DCDC-4553-82B1-0B8189190A33}">
      <dgm:prSet phldrT="[Text]"/>
      <dgm:spPr/>
      <dgm:t>
        <a:bodyPr/>
        <a:lstStyle/>
        <a:p>
          <a:r>
            <a:rPr lang="es-ES_tradnl" dirty="0"/>
            <a:t>Primer Pago del RC Casablanca a la LYDEC </a:t>
          </a:r>
          <a:r>
            <a:rPr lang="es-ES_tradnl" b="1" dirty="0">
              <a:solidFill>
                <a:srgbClr val="C00000"/>
              </a:solidFill>
            </a:rPr>
            <a:t>33% del presupuesto</a:t>
          </a:r>
          <a:endParaRPr lang="es-ES" b="1" dirty="0"/>
        </a:p>
      </dgm:t>
    </dgm:pt>
    <dgm:pt modelId="{E2ABB1D0-3B41-47CA-B824-4769A29F03F5}" type="parTrans" cxnId="{4017132D-87AE-4F88-9C6E-4B0DB49A882B}">
      <dgm:prSet/>
      <dgm:spPr/>
      <dgm:t>
        <a:bodyPr/>
        <a:lstStyle/>
        <a:p>
          <a:endParaRPr lang="es-ES"/>
        </a:p>
      </dgm:t>
    </dgm:pt>
    <dgm:pt modelId="{46BB61F1-6052-4E4F-8A6B-9145B2FBD40F}" type="sibTrans" cxnId="{4017132D-87AE-4F88-9C6E-4B0DB49A882B}">
      <dgm:prSet/>
      <dgm:spPr/>
      <dgm:t>
        <a:bodyPr/>
        <a:lstStyle/>
        <a:p>
          <a:endParaRPr lang="es-ES"/>
        </a:p>
      </dgm:t>
    </dgm:pt>
    <dgm:pt modelId="{43266714-85BB-46E3-9BD4-8484FCA62BE5}">
      <dgm:prSet phldrT="[Text]"/>
      <dgm:spPr/>
      <dgm:t>
        <a:bodyPr/>
        <a:lstStyle/>
        <a:p>
          <a:r>
            <a:rPr lang="es-ES_tradnl" dirty="0"/>
            <a:t>Obras empiezan</a:t>
          </a:r>
        </a:p>
      </dgm:t>
    </dgm:pt>
    <dgm:pt modelId="{CA88BB85-78FE-4E6F-AB09-BC4CBC540676}" type="parTrans" cxnId="{9E9C200E-5CA6-43BE-A367-16D5E7684F4A}">
      <dgm:prSet/>
      <dgm:spPr/>
      <dgm:t>
        <a:bodyPr/>
        <a:lstStyle/>
        <a:p>
          <a:endParaRPr lang="es-ES"/>
        </a:p>
      </dgm:t>
    </dgm:pt>
    <dgm:pt modelId="{17053596-AA1C-4598-9450-B3FD5B4D5974}" type="sibTrans" cxnId="{9E9C200E-5CA6-43BE-A367-16D5E7684F4A}">
      <dgm:prSet/>
      <dgm:spPr/>
      <dgm:t>
        <a:bodyPr/>
        <a:lstStyle/>
        <a:p>
          <a:endParaRPr lang="es-ES"/>
        </a:p>
      </dgm:t>
    </dgm:pt>
    <dgm:pt modelId="{4030FE92-5468-47A8-B8CC-C609C33D410D}">
      <dgm:prSet phldrT="[Text]"/>
      <dgm:spPr/>
      <dgm:t>
        <a:bodyPr/>
        <a:lstStyle/>
        <a:p>
          <a:r>
            <a:rPr lang="es-ES_tradnl" dirty="0"/>
            <a:t>Finalización obras e instalaciones</a:t>
          </a:r>
        </a:p>
      </dgm:t>
    </dgm:pt>
    <dgm:pt modelId="{B93E9213-94C3-492F-8CEE-6048B37F4C80}" type="parTrans" cxnId="{96F16054-1346-415D-BB7E-A58CDDDEB3C0}">
      <dgm:prSet/>
      <dgm:spPr/>
      <dgm:t>
        <a:bodyPr/>
        <a:lstStyle/>
        <a:p>
          <a:endParaRPr lang="es-ES"/>
        </a:p>
      </dgm:t>
    </dgm:pt>
    <dgm:pt modelId="{19F63703-E651-422E-861D-9B8F3275C6D9}" type="sibTrans" cxnId="{96F16054-1346-415D-BB7E-A58CDDDEB3C0}">
      <dgm:prSet/>
      <dgm:spPr/>
      <dgm:t>
        <a:bodyPr/>
        <a:lstStyle/>
        <a:p>
          <a:endParaRPr lang="es-ES"/>
        </a:p>
      </dgm:t>
    </dgm:pt>
    <dgm:pt modelId="{5072E93F-B065-4E64-861E-7643C6DE8382}">
      <dgm:prSet phldrT="[Text]"/>
      <dgm:spPr/>
      <dgm:t>
        <a:bodyPr/>
        <a:lstStyle/>
        <a:p>
          <a:r>
            <a:rPr lang="es-ES_tradnl" dirty="0"/>
            <a:t>Inauguración</a:t>
          </a:r>
        </a:p>
      </dgm:t>
    </dgm:pt>
    <dgm:pt modelId="{6D1FA962-68CE-4DF3-9A46-607FBD4A3712}" type="parTrans" cxnId="{48860D84-61C1-4D08-B89B-7269455699EA}">
      <dgm:prSet/>
      <dgm:spPr/>
      <dgm:t>
        <a:bodyPr/>
        <a:lstStyle/>
        <a:p>
          <a:endParaRPr lang="es-ES"/>
        </a:p>
      </dgm:t>
    </dgm:pt>
    <dgm:pt modelId="{38837AC8-2434-4F87-BEC0-5C715D015DB0}" type="sibTrans" cxnId="{48860D84-61C1-4D08-B89B-7269455699EA}">
      <dgm:prSet/>
      <dgm:spPr/>
      <dgm:t>
        <a:bodyPr/>
        <a:lstStyle/>
        <a:p>
          <a:endParaRPr lang="es-ES"/>
        </a:p>
      </dgm:t>
    </dgm:pt>
    <dgm:pt modelId="{2C5B1FDA-CBB9-45E1-82A2-C948B9EAB975}">
      <dgm:prSet phldrT="[Text]"/>
      <dgm:spPr/>
      <dgm:t>
        <a:bodyPr/>
        <a:lstStyle/>
        <a:p>
          <a:r>
            <a:rPr lang="es-ES_tradnl" dirty="0"/>
            <a:t>Pago final </a:t>
          </a:r>
          <a:r>
            <a:rPr lang="es-ES_tradnl" b="1" dirty="0">
              <a:solidFill>
                <a:srgbClr val="C00000"/>
              </a:solidFill>
            </a:rPr>
            <a:t>33% del presupuesto</a:t>
          </a:r>
          <a:endParaRPr lang="es-ES_tradnl" dirty="0"/>
        </a:p>
      </dgm:t>
    </dgm:pt>
    <dgm:pt modelId="{1FD42BB4-A7B7-48B1-88B1-F32EADAD63C5}" type="parTrans" cxnId="{372ADA3A-376F-44F2-A747-3EFA669559F9}">
      <dgm:prSet/>
      <dgm:spPr/>
      <dgm:t>
        <a:bodyPr/>
        <a:lstStyle/>
        <a:p>
          <a:endParaRPr lang="es-ES"/>
        </a:p>
      </dgm:t>
    </dgm:pt>
    <dgm:pt modelId="{548C5BF8-5192-4D38-A6A8-420C27065763}" type="sibTrans" cxnId="{372ADA3A-376F-44F2-A747-3EFA669559F9}">
      <dgm:prSet/>
      <dgm:spPr/>
      <dgm:t>
        <a:bodyPr/>
        <a:lstStyle/>
        <a:p>
          <a:endParaRPr lang="es-ES"/>
        </a:p>
      </dgm:t>
    </dgm:pt>
    <dgm:pt modelId="{D8E06F05-B1C1-4CC6-9E6C-EA2D40C46836}">
      <dgm:prSet phldrT="[Text]"/>
      <dgm:spPr/>
      <dgm:t>
        <a:bodyPr/>
        <a:lstStyle/>
        <a:p>
          <a:r>
            <a:rPr lang="es-ES_tradnl" dirty="0"/>
            <a:t>50% obras</a:t>
          </a:r>
        </a:p>
        <a:p>
          <a:r>
            <a:rPr lang="es-ES_tradnl" dirty="0"/>
            <a:t>Segundo pago de </a:t>
          </a:r>
          <a:r>
            <a:rPr lang="es-ES_tradnl" b="1" dirty="0">
              <a:solidFill>
                <a:srgbClr val="C00000"/>
              </a:solidFill>
            </a:rPr>
            <a:t>33% del presupuesto</a:t>
          </a:r>
        </a:p>
      </dgm:t>
    </dgm:pt>
    <dgm:pt modelId="{C3251B99-7FAD-41E3-9A45-B584BF0AB21F}" type="parTrans" cxnId="{BE8792AB-B87C-4129-AEDB-444588CFFA7B}">
      <dgm:prSet/>
      <dgm:spPr/>
      <dgm:t>
        <a:bodyPr/>
        <a:lstStyle/>
        <a:p>
          <a:endParaRPr lang="es-ES"/>
        </a:p>
      </dgm:t>
    </dgm:pt>
    <dgm:pt modelId="{93BA3C83-79C1-44CD-B960-26B7152C7946}" type="sibTrans" cxnId="{BE8792AB-B87C-4129-AEDB-444588CFFA7B}">
      <dgm:prSet/>
      <dgm:spPr/>
      <dgm:t>
        <a:bodyPr/>
        <a:lstStyle/>
        <a:p>
          <a:endParaRPr lang="es-ES"/>
        </a:p>
      </dgm:t>
    </dgm:pt>
    <dgm:pt modelId="{D1200E92-C13F-4E6C-9707-6D3C0A9A7A28}" type="pres">
      <dgm:prSet presAssocID="{2997614F-A340-4F6B-8F31-0F7AACE295EC}" presName="Name0" presStyleCnt="0">
        <dgm:presLayoutVars>
          <dgm:dir/>
          <dgm:resizeHandles val="exact"/>
        </dgm:presLayoutVars>
      </dgm:prSet>
      <dgm:spPr/>
    </dgm:pt>
    <dgm:pt modelId="{E4B58883-61EA-445B-8D1B-BEE4BA749328}" type="pres">
      <dgm:prSet presAssocID="{0CE4243C-C06F-4830-8EBF-76EF8B94AC89}" presName="node" presStyleLbl="node1" presStyleIdx="0" presStyleCnt="7">
        <dgm:presLayoutVars>
          <dgm:bulletEnabled val="1"/>
        </dgm:presLayoutVars>
      </dgm:prSet>
      <dgm:spPr/>
    </dgm:pt>
    <dgm:pt modelId="{39ECD029-890B-4359-BFA8-F675F4B8C6C8}" type="pres">
      <dgm:prSet presAssocID="{2404B449-78A5-4DF8-855B-D45417C995C9}" presName="sibTrans" presStyleLbl="sibTrans2D1" presStyleIdx="0" presStyleCnt="6"/>
      <dgm:spPr/>
    </dgm:pt>
    <dgm:pt modelId="{E5168B72-5392-4C42-9903-324E254EF319}" type="pres">
      <dgm:prSet presAssocID="{2404B449-78A5-4DF8-855B-D45417C995C9}" presName="connectorText" presStyleLbl="sibTrans2D1" presStyleIdx="0" presStyleCnt="6"/>
      <dgm:spPr/>
    </dgm:pt>
    <dgm:pt modelId="{8FE9FDA5-EF15-4716-A862-C5A3CBA3710E}" type="pres">
      <dgm:prSet presAssocID="{DF475BAE-DCDC-4553-82B1-0B8189190A33}" presName="node" presStyleLbl="node1" presStyleIdx="1" presStyleCnt="7">
        <dgm:presLayoutVars>
          <dgm:bulletEnabled val="1"/>
        </dgm:presLayoutVars>
      </dgm:prSet>
      <dgm:spPr/>
    </dgm:pt>
    <dgm:pt modelId="{94281931-F32F-4FAF-8D5E-F751C7416E3A}" type="pres">
      <dgm:prSet presAssocID="{46BB61F1-6052-4E4F-8A6B-9145B2FBD40F}" presName="sibTrans" presStyleLbl="sibTrans2D1" presStyleIdx="1" presStyleCnt="6"/>
      <dgm:spPr/>
    </dgm:pt>
    <dgm:pt modelId="{2BA507F9-15B7-4482-946D-EC706855B63D}" type="pres">
      <dgm:prSet presAssocID="{46BB61F1-6052-4E4F-8A6B-9145B2FBD40F}" presName="connectorText" presStyleLbl="sibTrans2D1" presStyleIdx="1" presStyleCnt="6"/>
      <dgm:spPr/>
    </dgm:pt>
    <dgm:pt modelId="{EA6BEF42-0136-4E5A-ACB3-186F1989DF66}" type="pres">
      <dgm:prSet presAssocID="{43266714-85BB-46E3-9BD4-8484FCA62BE5}" presName="node" presStyleLbl="node1" presStyleIdx="2" presStyleCnt="7">
        <dgm:presLayoutVars>
          <dgm:bulletEnabled val="1"/>
        </dgm:presLayoutVars>
      </dgm:prSet>
      <dgm:spPr/>
    </dgm:pt>
    <dgm:pt modelId="{2D0093E7-2375-4037-ABB1-A01CC909A31B}" type="pres">
      <dgm:prSet presAssocID="{17053596-AA1C-4598-9450-B3FD5B4D5974}" presName="sibTrans" presStyleLbl="sibTrans2D1" presStyleIdx="2" presStyleCnt="6"/>
      <dgm:spPr/>
    </dgm:pt>
    <dgm:pt modelId="{531AAB73-3B72-49F4-A734-EA6275D19DD8}" type="pres">
      <dgm:prSet presAssocID="{17053596-AA1C-4598-9450-B3FD5B4D5974}" presName="connectorText" presStyleLbl="sibTrans2D1" presStyleIdx="2" presStyleCnt="6"/>
      <dgm:spPr/>
    </dgm:pt>
    <dgm:pt modelId="{1F9FF0CA-3614-42D3-9687-4F34CDE2D790}" type="pres">
      <dgm:prSet presAssocID="{D8E06F05-B1C1-4CC6-9E6C-EA2D40C46836}" presName="node" presStyleLbl="node1" presStyleIdx="3" presStyleCnt="7">
        <dgm:presLayoutVars>
          <dgm:bulletEnabled val="1"/>
        </dgm:presLayoutVars>
      </dgm:prSet>
      <dgm:spPr/>
    </dgm:pt>
    <dgm:pt modelId="{7A70423F-DE37-472B-92EE-ECAE9A46B07C}" type="pres">
      <dgm:prSet presAssocID="{93BA3C83-79C1-44CD-B960-26B7152C7946}" presName="sibTrans" presStyleLbl="sibTrans2D1" presStyleIdx="3" presStyleCnt="6"/>
      <dgm:spPr/>
    </dgm:pt>
    <dgm:pt modelId="{8AA8CBB4-C346-49D6-B545-A28A2CF68051}" type="pres">
      <dgm:prSet presAssocID="{93BA3C83-79C1-44CD-B960-26B7152C7946}" presName="connectorText" presStyleLbl="sibTrans2D1" presStyleIdx="3" presStyleCnt="6"/>
      <dgm:spPr/>
    </dgm:pt>
    <dgm:pt modelId="{FBA1140C-C2DA-46D3-8439-928A20702751}" type="pres">
      <dgm:prSet presAssocID="{4030FE92-5468-47A8-B8CC-C609C33D410D}" presName="node" presStyleLbl="node1" presStyleIdx="4" presStyleCnt="7">
        <dgm:presLayoutVars>
          <dgm:bulletEnabled val="1"/>
        </dgm:presLayoutVars>
      </dgm:prSet>
      <dgm:spPr/>
    </dgm:pt>
    <dgm:pt modelId="{864954EC-6025-423B-9B6E-9FE44C05DD66}" type="pres">
      <dgm:prSet presAssocID="{19F63703-E651-422E-861D-9B8F3275C6D9}" presName="sibTrans" presStyleLbl="sibTrans2D1" presStyleIdx="4" presStyleCnt="6"/>
      <dgm:spPr/>
    </dgm:pt>
    <dgm:pt modelId="{B51E029D-9E05-4793-B266-12402A2FC997}" type="pres">
      <dgm:prSet presAssocID="{19F63703-E651-422E-861D-9B8F3275C6D9}" presName="connectorText" presStyleLbl="sibTrans2D1" presStyleIdx="4" presStyleCnt="6"/>
      <dgm:spPr/>
    </dgm:pt>
    <dgm:pt modelId="{F09CE8DD-198A-4F05-9A62-3C5C5000278E}" type="pres">
      <dgm:prSet presAssocID="{5072E93F-B065-4E64-861E-7643C6DE8382}" presName="node" presStyleLbl="node1" presStyleIdx="5" presStyleCnt="7">
        <dgm:presLayoutVars>
          <dgm:bulletEnabled val="1"/>
        </dgm:presLayoutVars>
      </dgm:prSet>
      <dgm:spPr/>
    </dgm:pt>
    <dgm:pt modelId="{FB0A2B97-128A-4363-AF4F-3DA42FAF8352}" type="pres">
      <dgm:prSet presAssocID="{38837AC8-2434-4F87-BEC0-5C715D015DB0}" presName="sibTrans" presStyleLbl="sibTrans2D1" presStyleIdx="5" presStyleCnt="6"/>
      <dgm:spPr/>
    </dgm:pt>
    <dgm:pt modelId="{2C6638DE-B4F1-40B1-985C-472F8E9AAFBC}" type="pres">
      <dgm:prSet presAssocID="{38837AC8-2434-4F87-BEC0-5C715D015DB0}" presName="connectorText" presStyleLbl="sibTrans2D1" presStyleIdx="5" presStyleCnt="6"/>
      <dgm:spPr/>
    </dgm:pt>
    <dgm:pt modelId="{A1E4A8CD-385D-47D6-98CA-B03594CAD42D}" type="pres">
      <dgm:prSet presAssocID="{2C5B1FDA-CBB9-45E1-82A2-C948B9EAB975}" presName="node" presStyleLbl="node1" presStyleIdx="6" presStyleCnt="7">
        <dgm:presLayoutVars>
          <dgm:bulletEnabled val="1"/>
        </dgm:presLayoutVars>
      </dgm:prSet>
      <dgm:spPr/>
    </dgm:pt>
  </dgm:ptLst>
  <dgm:cxnLst>
    <dgm:cxn modelId="{7CB01300-C03B-4DFF-9B60-B97F82D5F3AC}" type="presOf" srcId="{DF475BAE-DCDC-4553-82B1-0B8189190A33}" destId="{8FE9FDA5-EF15-4716-A862-C5A3CBA3710E}" srcOrd="0" destOrd="0" presId="urn:microsoft.com/office/officeart/2005/8/layout/process1"/>
    <dgm:cxn modelId="{ACE1E206-995D-4C2E-8482-53940F04CEC6}" type="presOf" srcId="{19F63703-E651-422E-861D-9B8F3275C6D9}" destId="{864954EC-6025-423B-9B6E-9FE44C05DD66}" srcOrd="0" destOrd="0" presId="urn:microsoft.com/office/officeart/2005/8/layout/process1"/>
    <dgm:cxn modelId="{2525640B-EE63-4086-94A3-04600A3D5DAB}" type="presOf" srcId="{D8E06F05-B1C1-4CC6-9E6C-EA2D40C46836}" destId="{1F9FF0CA-3614-42D3-9687-4F34CDE2D790}" srcOrd="0" destOrd="0" presId="urn:microsoft.com/office/officeart/2005/8/layout/process1"/>
    <dgm:cxn modelId="{9E9C200E-5CA6-43BE-A367-16D5E7684F4A}" srcId="{2997614F-A340-4F6B-8F31-0F7AACE295EC}" destId="{43266714-85BB-46E3-9BD4-8484FCA62BE5}" srcOrd="2" destOrd="0" parTransId="{CA88BB85-78FE-4E6F-AB09-BC4CBC540676}" sibTransId="{17053596-AA1C-4598-9450-B3FD5B4D5974}"/>
    <dgm:cxn modelId="{97FD1113-A21D-4B0D-9FC0-B09EBA6C143E}" type="presOf" srcId="{19F63703-E651-422E-861D-9B8F3275C6D9}" destId="{B51E029D-9E05-4793-B266-12402A2FC997}" srcOrd="1" destOrd="0" presId="urn:microsoft.com/office/officeart/2005/8/layout/process1"/>
    <dgm:cxn modelId="{D35FCF18-6626-4D29-A256-403363E5FC84}" type="presOf" srcId="{43266714-85BB-46E3-9BD4-8484FCA62BE5}" destId="{EA6BEF42-0136-4E5A-ACB3-186F1989DF66}" srcOrd="0" destOrd="0" presId="urn:microsoft.com/office/officeart/2005/8/layout/process1"/>
    <dgm:cxn modelId="{5CB46C1E-A4FC-4436-B69D-25EA0F324C78}" type="presOf" srcId="{2404B449-78A5-4DF8-855B-D45417C995C9}" destId="{39ECD029-890B-4359-BFA8-F675F4B8C6C8}" srcOrd="0" destOrd="0" presId="urn:microsoft.com/office/officeart/2005/8/layout/process1"/>
    <dgm:cxn modelId="{7127AE2C-EE41-4BD1-AE23-7A667394E0C7}" type="presOf" srcId="{38837AC8-2434-4F87-BEC0-5C715D015DB0}" destId="{2C6638DE-B4F1-40B1-985C-472F8E9AAFBC}" srcOrd="1" destOrd="0" presId="urn:microsoft.com/office/officeart/2005/8/layout/process1"/>
    <dgm:cxn modelId="{4017132D-87AE-4F88-9C6E-4B0DB49A882B}" srcId="{2997614F-A340-4F6B-8F31-0F7AACE295EC}" destId="{DF475BAE-DCDC-4553-82B1-0B8189190A33}" srcOrd="1" destOrd="0" parTransId="{E2ABB1D0-3B41-47CA-B824-4769A29F03F5}" sibTransId="{46BB61F1-6052-4E4F-8A6B-9145B2FBD40F}"/>
    <dgm:cxn modelId="{372ADA3A-376F-44F2-A747-3EFA669559F9}" srcId="{2997614F-A340-4F6B-8F31-0F7AACE295EC}" destId="{2C5B1FDA-CBB9-45E1-82A2-C948B9EAB975}" srcOrd="6" destOrd="0" parTransId="{1FD42BB4-A7B7-48B1-88B1-F32EADAD63C5}" sibTransId="{548C5BF8-5192-4D38-A6A8-420C27065763}"/>
    <dgm:cxn modelId="{0F292C5E-C36F-4D54-9462-977C00F5E4BF}" type="presOf" srcId="{17053596-AA1C-4598-9450-B3FD5B4D5974}" destId="{2D0093E7-2375-4037-ABB1-A01CC909A31B}" srcOrd="0" destOrd="0" presId="urn:microsoft.com/office/officeart/2005/8/layout/process1"/>
    <dgm:cxn modelId="{A00BE445-DC36-4894-AC1C-0D92623CE630}" type="presOf" srcId="{5072E93F-B065-4E64-861E-7643C6DE8382}" destId="{F09CE8DD-198A-4F05-9A62-3C5C5000278E}" srcOrd="0" destOrd="0" presId="urn:microsoft.com/office/officeart/2005/8/layout/process1"/>
    <dgm:cxn modelId="{00FAEA67-1FFE-4791-9F74-C5CAB8DEBDE0}" type="presOf" srcId="{46BB61F1-6052-4E4F-8A6B-9145B2FBD40F}" destId="{94281931-F32F-4FAF-8D5E-F751C7416E3A}" srcOrd="0" destOrd="0" presId="urn:microsoft.com/office/officeart/2005/8/layout/process1"/>
    <dgm:cxn modelId="{D2738F48-7FB7-429E-8D03-B2DADF550593}" type="presOf" srcId="{46BB61F1-6052-4E4F-8A6B-9145B2FBD40F}" destId="{2BA507F9-15B7-4482-946D-EC706855B63D}" srcOrd="1" destOrd="0" presId="urn:microsoft.com/office/officeart/2005/8/layout/process1"/>
    <dgm:cxn modelId="{9BADDC68-E2EC-4F85-8DB8-D8771E8A9DD0}" type="presOf" srcId="{4030FE92-5468-47A8-B8CC-C609C33D410D}" destId="{FBA1140C-C2DA-46D3-8439-928A20702751}" srcOrd="0" destOrd="0" presId="urn:microsoft.com/office/officeart/2005/8/layout/process1"/>
    <dgm:cxn modelId="{9E599471-2C93-4BC8-96C4-7082D85E9628}" type="presOf" srcId="{0CE4243C-C06F-4830-8EBF-76EF8B94AC89}" destId="{E4B58883-61EA-445B-8D1B-BEE4BA749328}" srcOrd="0" destOrd="0" presId="urn:microsoft.com/office/officeart/2005/8/layout/process1"/>
    <dgm:cxn modelId="{96F16054-1346-415D-BB7E-A58CDDDEB3C0}" srcId="{2997614F-A340-4F6B-8F31-0F7AACE295EC}" destId="{4030FE92-5468-47A8-B8CC-C609C33D410D}" srcOrd="4" destOrd="0" parTransId="{B93E9213-94C3-492F-8CEE-6048B37F4C80}" sibTransId="{19F63703-E651-422E-861D-9B8F3275C6D9}"/>
    <dgm:cxn modelId="{4BC3B677-DE0B-4C60-9B0E-D94E35495CF0}" srcId="{2997614F-A340-4F6B-8F31-0F7AACE295EC}" destId="{0CE4243C-C06F-4830-8EBF-76EF8B94AC89}" srcOrd="0" destOrd="0" parTransId="{7EEB0EDA-B890-4CB5-8C24-9E8A8F859AC2}" sibTransId="{2404B449-78A5-4DF8-855B-D45417C995C9}"/>
    <dgm:cxn modelId="{48860D84-61C1-4D08-B89B-7269455699EA}" srcId="{2997614F-A340-4F6B-8F31-0F7AACE295EC}" destId="{5072E93F-B065-4E64-861E-7643C6DE8382}" srcOrd="5" destOrd="0" parTransId="{6D1FA962-68CE-4DF3-9A46-607FBD4A3712}" sibTransId="{38837AC8-2434-4F87-BEC0-5C715D015DB0}"/>
    <dgm:cxn modelId="{E12FAF90-B391-4E25-988C-18C1EC5A5C38}" type="presOf" srcId="{17053596-AA1C-4598-9450-B3FD5B4D5974}" destId="{531AAB73-3B72-49F4-A734-EA6275D19DD8}" srcOrd="1" destOrd="0" presId="urn:microsoft.com/office/officeart/2005/8/layout/process1"/>
    <dgm:cxn modelId="{1826479B-A501-46C5-A843-6AC2AA637D14}" type="presOf" srcId="{93BA3C83-79C1-44CD-B960-26B7152C7946}" destId="{7A70423F-DE37-472B-92EE-ECAE9A46B07C}" srcOrd="0" destOrd="0" presId="urn:microsoft.com/office/officeart/2005/8/layout/process1"/>
    <dgm:cxn modelId="{BE8792AB-B87C-4129-AEDB-444588CFFA7B}" srcId="{2997614F-A340-4F6B-8F31-0F7AACE295EC}" destId="{D8E06F05-B1C1-4CC6-9E6C-EA2D40C46836}" srcOrd="3" destOrd="0" parTransId="{C3251B99-7FAD-41E3-9A45-B584BF0AB21F}" sibTransId="{93BA3C83-79C1-44CD-B960-26B7152C7946}"/>
    <dgm:cxn modelId="{F8A116B5-5BA9-40CE-BC08-2F9BDAD25C4B}" type="presOf" srcId="{93BA3C83-79C1-44CD-B960-26B7152C7946}" destId="{8AA8CBB4-C346-49D6-B545-A28A2CF68051}" srcOrd="1" destOrd="0" presId="urn:microsoft.com/office/officeart/2005/8/layout/process1"/>
    <dgm:cxn modelId="{A0B8C6B9-5FFF-4BCE-9434-3AA49DB68C43}" type="presOf" srcId="{2997614F-A340-4F6B-8F31-0F7AACE295EC}" destId="{D1200E92-C13F-4E6C-9707-6D3C0A9A7A28}" srcOrd="0" destOrd="0" presId="urn:microsoft.com/office/officeart/2005/8/layout/process1"/>
    <dgm:cxn modelId="{2354D8C5-49A6-4A08-B5CE-A8CB5C20C06E}" type="presOf" srcId="{2C5B1FDA-CBB9-45E1-82A2-C948B9EAB975}" destId="{A1E4A8CD-385D-47D6-98CA-B03594CAD42D}" srcOrd="0" destOrd="0" presId="urn:microsoft.com/office/officeart/2005/8/layout/process1"/>
    <dgm:cxn modelId="{EA9725CE-086A-4CD5-8AF1-C66F4D888B5E}" type="presOf" srcId="{38837AC8-2434-4F87-BEC0-5C715D015DB0}" destId="{FB0A2B97-128A-4363-AF4F-3DA42FAF8352}" srcOrd="0" destOrd="0" presId="urn:microsoft.com/office/officeart/2005/8/layout/process1"/>
    <dgm:cxn modelId="{E8FF37FC-317E-4F96-9FBE-6E26D9A2148B}" type="presOf" srcId="{2404B449-78A5-4DF8-855B-D45417C995C9}" destId="{E5168B72-5392-4C42-9903-324E254EF319}" srcOrd="1" destOrd="0" presId="urn:microsoft.com/office/officeart/2005/8/layout/process1"/>
    <dgm:cxn modelId="{B44B679F-F230-4F1D-B9A9-04D49BD8F0B8}" type="presParOf" srcId="{D1200E92-C13F-4E6C-9707-6D3C0A9A7A28}" destId="{E4B58883-61EA-445B-8D1B-BEE4BA749328}" srcOrd="0" destOrd="0" presId="urn:microsoft.com/office/officeart/2005/8/layout/process1"/>
    <dgm:cxn modelId="{7CC8B346-9BE6-40DA-A79E-58C210B7B6B8}" type="presParOf" srcId="{D1200E92-C13F-4E6C-9707-6D3C0A9A7A28}" destId="{39ECD029-890B-4359-BFA8-F675F4B8C6C8}" srcOrd="1" destOrd="0" presId="urn:microsoft.com/office/officeart/2005/8/layout/process1"/>
    <dgm:cxn modelId="{4E710D54-7900-4618-A549-A3C46EA52554}" type="presParOf" srcId="{39ECD029-890B-4359-BFA8-F675F4B8C6C8}" destId="{E5168B72-5392-4C42-9903-324E254EF319}" srcOrd="0" destOrd="0" presId="urn:microsoft.com/office/officeart/2005/8/layout/process1"/>
    <dgm:cxn modelId="{8EF8B1EE-89A8-4AD7-9B8C-1258CBA97B31}" type="presParOf" srcId="{D1200E92-C13F-4E6C-9707-6D3C0A9A7A28}" destId="{8FE9FDA5-EF15-4716-A862-C5A3CBA3710E}" srcOrd="2" destOrd="0" presId="urn:microsoft.com/office/officeart/2005/8/layout/process1"/>
    <dgm:cxn modelId="{26244364-27E9-40B3-AB0F-34D9508015D5}" type="presParOf" srcId="{D1200E92-C13F-4E6C-9707-6D3C0A9A7A28}" destId="{94281931-F32F-4FAF-8D5E-F751C7416E3A}" srcOrd="3" destOrd="0" presId="urn:microsoft.com/office/officeart/2005/8/layout/process1"/>
    <dgm:cxn modelId="{267F9497-7475-43B3-8557-B0C8FCD85122}" type="presParOf" srcId="{94281931-F32F-4FAF-8D5E-F751C7416E3A}" destId="{2BA507F9-15B7-4482-946D-EC706855B63D}" srcOrd="0" destOrd="0" presId="urn:microsoft.com/office/officeart/2005/8/layout/process1"/>
    <dgm:cxn modelId="{978DE6BB-4CD0-4EA3-8C93-35C05E4DBE1F}" type="presParOf" srcId="{D1200E92-C13F-4E6C-9707-6D3C0A9A7A28}" destId="{EA6BEF42-0136-4E5A-ACB3-186F1989DF66}" srcOrd="4" destOrd="0" presId="urn:microsoft.com/office/officeart/2005/8/layout/process1"/>
    <dgm:cxn modelId="{D25C3518-C9FC-4755-84B3-0691D5040DEB}" type="presParOf" srcId="{D1200E92-C13F-4E6C-9707-6D3C0A9A7A28}" destId="{2D0093E7-2375-4037-ABB1-A01CC909A31B}" srcOrd="5" destOrd="0" presId="urn:microsoft.com/office/officeart/2005/8/layout/process1"/>
    <dgm:cxn modelId="{C5D4B4D1-3DC7-4789-B8C6-8F4F87E814CD}" type="presParOf" srcId="{2D0093E7-2375-4037-ABB1-A01CC909A31B}" destId="{531AAB73-3B72-49F4-A734-EA6275D19DD8}" srcOrd="0" destOrd="0" presId="urn:microsoft.com/office/officeart/2005/8/layout/process1"/>
    <dgm:cxn modelId="{A9C91518-DBAB-4F24-9993-BD7D30BBBBED}" type="presParOf" srcId="{D1200E92-C13F-4E6C-9707-6D3C0A9A7A28}" destId="{1F9FF0CA-3614-42D3-9687-4F34CDE2D790}" srcOrd="6" destOrd="0" presId="urn:microsoft.com/office/officeart/2005/8/layout/process1"/>
    <dgm:cxn modelId="{9D734188-9D42-4B20-BB66-67B9A10F2A66}" type="presParOf" srcId="{D1200E92-C13F-4E6C-9707-6D3C0A9A7A28}" destId="{7A70423F-DE37-472B-92EE-ECAE9A46B07C}" srcOrd="7" destOrd="0" presId="urn:microsoft.com/office/officeart/2005/8/layout/process1"/>
    <dgm:cxn modelId="{D4E8FC38-EB8A-4826-B08C-129E91D3D02A}" type="presParOf" srcId="{7A70423F-DE37-472B-92EE-ECAE9A46B07C}" destId="{8AA8CBB4-C346-49D6-B545-A28A2CF68051}" srcOrd="0" destOrd="0" presId="urn:microsoft.com/office/officeart/2005/8/layout/process1"/>
    <dgm:cxn modelId="{D251D97B-9294-4C9C-8C45-2295F039F7B0}" type="presParOf" srcId="{D1200E92-C13F-4E6C-9707-6D3C0A9A7A28}" destId="{FBA1140C-C2DA-46D3-8439-928A20702751}" srcOrd="8" destOrd="0" presId="urn:microsoft.com/office/officeart/2005/8/layout/process1"/>
    <dgm:cxn modelId="{D0B2C3B3-E7D6-4CDD-BA01-05DCA76EE17A}" type="presParOf" srcId="{D1200E92-C13F-4E6C-9707-6D3C0A9A7A28}" destId="{864954EC-6025-423B-9B6E-9FE44C05DD66}" srcOrd="9" destOrd="0" presId="urn:microsoft.com/office/officeart/2005/8/layout/process1"/>
    <dgm:cxn modelId="{FBECD4B6-6DBB-4EF9-8B47-D548FCC8DEA0}" type="presParOf" srcId="{864954EC-6025-423B-9B6E-9FE44C05DD66}" destId="{B51E029D-9E05-4793-B266-12402A2FC997}" srcOrd="0" destOrd="0" presId="urn:microsoft.com/office/officeart/2005/8/layout/process1"/>
    <dgm:cxn modelId="{FE3C374B-9DD8-4520-A9FC-7E7E32CF565C}" type="presParOf" srcId="{D1200E92-C13F-4E6C-9707-6D3C0A9A7A28}" destId="{F09CE8DD-198A-4F05-9A62-3C5C5000278E}" srcOrd="10" destOrd="0" presId="urn:microsoft.com/office/officeart/2005/8/layout/process1"/>
    <dgm:cxn modelId="{3B38EEE6-FCBE-4CB2-8364-041C7CFA43AC}" type="presParOf" srcId="{D1200E92-C13F-4E6C-9707-6D3C0A9A7A28}" destId="{FB0A2B97-128A-4363-AF4F-3DA42FAF8352}" srcOrd="11" destOrd="0" presId="urn:microsoft.com/office/officeart/2005/8/layout/process1"/>
    <dgm:cxn modelId="{1D8DE05A-DBAC-45B9-A3C6-4DAFD57FE544}" type="presParOf" srcId="{FB0A2B97-128A-4363-AF4F-3DA42FAF8352}" destId="{2C6638DE-B4F1-40B1-985C-472F8E9AAFBC}" srcOrd="0" destOrd="0" presId="urn:microsoft.com/office/officeart/2005/8/layout/process1"/>
    <dgm:cxn modelId="{20179635-62DB-4DAB-B55A-0C6744F2C03D}" type="presParOf" srcId="{D1200E92-C13F-4E6C-9707-6D3C0A9A7A28}" destId="{A1E4A8CD-385D-47D6-98CA-B03594CAD42D}"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8883-61EA-445B-8D1B-BEE4BA749328}">
      <dsp:nvSpPr>
        <dsp:cNvPr id="0" name=""/>
        <dsp:cNvSpPr/>
      </dsp:nvSpPr>
      <dsp:spPr>
        <a:xfrm>
          <a:off x="2871" y="1995248"/>
          <a:ext cx="1087445" cy="1224969"/>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err="1"/>
            <a:t>Acceptacion</a:t>
          </a:r>
          <a:r>
            <a:rPr lang="es-ES_tradnl" sz="1400" kern="1200" dirty="0"/>
            <a:t> de la </a:t>
          </a:r>
          <a:r>
            <a:rPr lang="es-ES_tradnl" sz="1400" kern="1200" dirty="0" err="1"/>
            <a:t>subvencion</a:t>
          </a:r>
          <a:r>
            <a:rPr lang="es-ES_tradnl" sz="1400" kern="1200" dirty="0"/>
            <a:t> global</a:t>
          </a:r>
          <a:endParaRPr lang="es-ES" sz="1400" kern="1200" dirty="0"/>
        </a:p>
      </dsp:txBody>
      <dsp:txXfrm>
        <a:off x="34721" y="2027098"/>
        <a:ext cx="1023745" cy="1161269"/>
      </dsp:txXfrm>
    </dsp:sp>
    <dsp:sp modelId="{39ECD029-890B-4359-BFA8-F675F4B8C6C8}">
      <dsp:nvSpPr>
        <dsp:cNvPr id="0" name=""/>
        <dsp:cNvSpPr/>
      </dsp:nvSpPr>
      <dsp:spPr>
        <a:xfrm>
          <a:off x="1199061" y="2472890"/>
          <a:ext cx="230538" cy="2696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1199061" y="2526827"/>
        <a:ext cx="161377" cy="161812"/>
      </dsp:txXfrm>
    </dsp:sp>
    <dsp:sp modelId="{8FE9FDA5-EF15-4716-A862-C5A3CBA3710E}">
      <dsp:nvSpPr>
        <dsp:cNvPr id="0" name=""/>
        <dsp:cNvSpPr/>
      </dsp:nvSpPr>
      <dsp:spPr>
        <a:xfrm>
          <a:off x="1525295" y="1995248"/>
          <a:ext cx="1087445" cy="1224969"/>
        </a:xfrm>
        <a:prstGeom prst="roundRect">
          <a:avLst>
            <a:gd name="adj" fmla="val 10000"/>
          </a:avLst>
        </a:prstGeom>
        <a:solidFill>
          <a:schemeClr val="accent2">
            <a:hueOff val="-220562"/>
            <a:satOff val="249"/>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Primer Pago del RC Casablanca a la LYDEC </a:t>
          </a:r>
          <a:r>
            <a:rPr lang="es-ES_tradnl" sz="1400" b="1" kern="1200" dirty="0">
              <a:solidFill>
                <a:srgbClr val="C00000"/>
              </a:solidFill>
            </a:rPr>
            <a:t>33% del presupuesto</a:t>
          </a:r>
          <a:endParaRPr lang="es-ES" sz="1400" b="1" kern="1200" dirty="0"/>
        </a:p>
      </dsp:txBody>
      <dsp:txXfrm>
        <a:off x="1557145" y="2027098"/>
        <a:ext cx="1023745" cy="1161269"/>
      </dsp:txXfrm>
    </dsp:sp>
    <dsp:sp modelId="{94281931-F32F-4FAF-8D5E-F751C7416E3A}">
      <dsp:nvSpPr>
        <dsp:cNvPr id="0" name=""/>
        <dsp:cNvSpPr/>
      </dsp:nvSpPr>
      <dsp:spPr>
        <a:xfrm>
          <a:off x="2721485" y="2472890"/>
          <a:ext cx="230538" cy="269686"/>
        </a:xfrm>
        <a:prstGeom prst="rightArrow">
          <a:avLst>
            <a:gd name="adj1" fmla="val 60000"/>
            <a:gd name="adj2" fmla="val 50000"/>
          </a:avLst>
        </a:prstGeom>
        <a:solidFill>
          <a:schemeClr val="accent2">
            <a:hueOff val="-264675"/>
            <a:satOff val="298"/>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721485" y="2526827"/>
        <a:ext cx="161377" cy="161812"/>
      </dsp:txXfrm>
    </dsp:sp>
    <dsp:sp modelId="{EA6BEF42-0136-4E5A-ACB3-186F1989DF66}">
      <dsp:nvSpPr>
        <dsp:cNvPr id="0" name=""/>
        <dsp:cNvSpPr/>
      </dsp:nvSpPr>
      <dsp:spPr>
        <a:xfrm>
          <a:off x="3047719" y="1995248"/>
          <a:ext cx="1087445" cy="1224969"/>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Obras empiezan</a:t>
          </a:r>
        </a:p>
      </dsp:txBody>
      <dsp:txXfrm>
        <a:off x="3079569" y="2027098"/>
        <a:ext cx="1023745" cy="1161269"/>
      </dsp:txXfrm>
    </dsp:sp>
    <dsp:sp modelId="{2D0093E7-2375-4037-ABB1-A01CC909A31B}">
      <dsp:nvSpPr>
        <dsp:cNvPr id="0" name=""/>
        <dsp:cNvSpPr/>
      </dsp:nvSpPr>
      <dsp:spPr>
        <a:xfrm>
          <a:off x="4243909" y="2472890"/>
          <a:ext cx="230538" cy="269686"/>
        </a:xfrm>
        <a:prstGeom prst="rightArrow">
          <a:avLst>
            <a:gd name="adj1" fmla="val 60000"/>
            <a:gd name="adj2" fmla="val 50000"/>
          </a:avLst>
        </a:prstGeom>
        <a:solidFill>
          <a:schemeClr val="accent2">
            <a:hueOff val="-529349"/>
            <a:satOff val="597"/>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243909" y="2526827"/>
        <a:ext cx="161377" cy="161812"/>
      </dsp:txXfrm>
    </dsp:sp>
    <dsp:sp modelId="{1F9FF0CA-3614-42D3-9687-4F34CDE2D790}">
      <dsp:nvSpPr>
        <dsp:cNvPr id="0" name=""/>
        <dsp:cNvSpPr/>
      </dsp:nvSpPr>
      <dsp:spPr>
        <a:xfrm>
          <a:off x="4570143" y="1995248"/>
          <a:ext cx="1087445" cy="1224969"/>
        </a:xfrm>
        <a:prstGeom prst="roundRect">
          <a:avLst>
            <a:gd name="adj" fmla="val 10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50% obras</a:t>
          </a:r>
        </a:p>
        <a:p>
          <a:pPr marL="0" lvl="0" indent="0" algn="ctr" defTabSz="622300">
            <a:lnSpc>
              <a:spcPct val="90000"/>
            </a:lnSpc>
            <a:spcBef>
              <a:spcPct val="0"/>
            </a:spcBef>
            <a:spcAft>
              <a:spcPct val="35000"/>
            </a:spcAft>
            <a:buNone/>
          </a:pPr>
          <a:r>
            <a:rPr lang="es-ES_tradnl" sz="1400" kern="1200" dirty="0"/>
            <a:t>Segundo pago de </a:t>
          </a:r>
          <a:r>
            <a:rPr lang="es-ES_tradnl" sz="1400" b="1" kern="1200" dirty="0">
              <a:solidFill>
                <a:srgbClr val="C00000"/>
              </a:solidFill>
            </a:rPr>
            <a:t>33% del presupuesto</a:t>
          </a:r>
        </a:p>
      </dsp:txBody>
      <dsp:txXfrm>
        <a:off x="4601993" y="2027098"/>
        <a:ext cx="1023745" cy="1161269"/>
      </dsp:txXfrm>
    </dsp:sp>
    <dsp:sp modelId="{7A70423F-DE37-472B-92EE-ECAE9A46B07C}">
      <dsp:nvSpPr>
        <dsp:cNvPr id="0" name=""/>
        <dsp:cNvSpPr/>
      </dsp:nvSpPr>
      <dsp:spPr>
        <a:xfrm>
          <a:off x="5766333" y="2472890"/>
          <a:ext cx="230538" cy="269686"/>
        </a:xfrm>
        <a:prstGeom prst="rightArrow">
          <a:avLst>
            <a:gd name="adj1" fmla="val 60000"/>
            <a:gd name="adj2" fmla="val 50000"/>
          </a:avLst>
        </a:prstGeom>
        <a:solidFill>
          <a:schemeClr val="accent2">
            <a:hueOff val="-794024"/>
            <a:satOff val="895"/>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5766333" y="2526827"/>
        <a:ext cx="161377" cy="161812"/>
      </dsp:txXfrm>
    </dsp:sp>
    <dsp:sp modelId="{FBA1140C-C2DA-46D3-8439-928A20702751}">
      <dsp:nvSpPr>
        <dsp:cNvPr id="0" name=""/>
        <dsp:cNvSpPr/>
      </dsp:nvSpPr>
      <dsp:spPr>
        <a:xfrm>
          <a:off x="6092567" y="1995248"/>
          <a:ext cx="1087445" cy="1224969"/>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Finalización obras e instalaciones</a:t>
          </a:r>
        </a:p>
      </dsp:txBody>
      <dsp:txXfrm>
        <a:off x="6124417" y="2027098"/>
        <a:ext cx="1023745" cy="1161269"/>
      </dsp:txXfrm>
    </dsp:sp>
    <dsp:sp modelId="{864954EC-6025-423B-9B6E-9FE44C05DD66}">
      <dsp:nvSpPr>
        <dsp:cNvPr id="0" name=""/>
        <dsp:cNvSpPr/>
      </dsp:nvSpPr>
      <dsp:spPr>
        <a:xfrm>
          <a:off x="7288757" y="2472890"/>
          <a:ext cx="230538" cy="269686"/>
        </a:xfrm>
        <a:prstGeom prst="rightArrow">
          <a:avLst>
            <a:gd name="adj1" fmla="val 60000"/>
            <a:gd name="adj2" fmla="val 50000"/>
          </a:avLst>
        </a:prstGeom>
        <a:solidFill>
          <a:schemeClr val="accent2">
            <a:hueOff val="-1058698"/>
            <a:satOff val="1194"/>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7288757" y="2526827"/>
        <a:ext cx="161377" cy="161812"/>
      </dsp:txXfrm>
    </dsp:sp>
    <dsp:sp modelId="{F09CE8DD-198A-4F05-9A62-3C5C5000278E}">
      <dsp:nvSpPr>
        <dsp:cNvPr id="0" name=""/>
        <dsp:cNvSpPr/>
      </dsp:nvSpPr>
      <dsp:spPr>
        <a:xfrm>
          <a:off x="7614991" y="1995248"/>
          <a:ext cx="1087445" cy="1224969"/>
        </a:xfrm>
        <a:prstGeom prst="roundRect">
          <a:avLst>
            <a:gd name="adj" fmla="val 10000"/>
          </a:avLst>
        </a:prstGeom>
        <a:solidFill>
          <a:schemeClr val="accent2">
            <a:hueOff val="-1102811"/>
            <a:satOff val="1243"/>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Inauguración</a:t>
          </a:r>
        </a:p>
      </dsp:txBody>
      <dsp:txXfrm>
        <a:off x="7646841" y="2027098"/>
        <a:ext cx="1023745" cy="1161269"/>
      </dsp:txXfrm>
    </dsp:sp>
    <dsp:sp modelId="{FB0A2B97-128A-4363-AF4F-3DA42FAF8352}">
      <dsp:nvSpPr>
        <dsp:cNvPr id="0" name=""/>
        <dsp:cNvSpPr/>
      </dsp:nvSpPr>
      <dsp:spPr>
        <a:xfrm>
          <a:off x="8811181" y="2472890"/>
          <a:ext cx="230538" cy="269686"/>
        </a:xfrm>
        <a:prstGeom prst="rightArrow">
          <a:avLst>
            <a:gd name="adj1" fmla="val 60000"/>
            <a:gd name="adj2" fmla="val 50000"/>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8811181" y="2526827"/>
        <a:ext cx="161377" cy="161812"/>
      </dsp:txXfrm>
    </dsp:sp>
    <dsp:sp modelId="{A1E4A8CD-385D-47D6-98CA-B03594CAD42D}">
      <dsp:nvSpPr>
        <dsp:cNvPr id="0" name=""/>
        <dsp:cNvSpPr/>
      </dsp:nvSpPr>
      <dsp:spPr>
        <a:xfrm>
          <a:off x="9137415" y="1995248"/>
          <a:ext cx="1087445" cy="1224969"/>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t>Pago final </a:t>
          </a:r>
          <a:r>
            <a:rPr lang="es-ES_tradnl" sz="1400" b="1" kern="1200" dirty="0">
              <a:solidFill>
                <a:srgbClr val="C00000"/>
              </a:solidFill>
            </a:rPr>
            <a:t>33% del presupuesto</a:t>
          </a:r>
          <a:endParaRPr lang="es-ES_tradnl" sz="1400" kern="1200" dirty="0"/>
        </a:p>
      </dsp:txBody>
      <dsp:txXfrm>
        <a:off x="9169265" y="2027098"/>
        <a:ext cx="1023745" cy="11612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5570" tIns="47785" rIns="95570" bIns="47785" rtlCol="0"/>
          <a:lstStyle>
            <a:lvl1pPr algn="l">
              <a:defRPr sz="13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5570" tIns="47785" rIns="95570" bIns="47785" rtlCol="0"/>
          <a:lstStyle>
            <a:lvl1pPr algn="r">
              <a:defRPr sz="1300"/>
            </a:lvl1pPr>
          </a:lstStyle>
          <a:p>
            <a:fld id="{1A9BCE0C-CD74-4A59-802C-6D2F8C15331A}" type="datetimeFigureOut">
              <a:rPr lang="en-US" smtClean="0"/>
              <a:pPr/>
              <a:t>10/15/2018</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5570" tIns="47785" rIns="95570" bIns="47785" rtlCol="0" anchor="b"/>
          <a:lstStyle>
            <a:lvl1pPr algn="l">
              <a:defRPr sz="13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5570" tIns="47785" rIns="95570" bIns="47785" rtlCol="0" anchor="b"/>
          <a:lstStyle>
            <a:lvl1pPr algn="r">
              <a:defRPr sz="1300"/>
            </a:lvl1pPr>
          </a:lstStyle>
          <a:p>
            <a:fld id="{7798501B-77B5-4365-9881-C6E19A3C1E42}" type="slidenum">
              <a:rPr lang="en-US" smtClean="0"/>
              <a:pPr/>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5570" tIns="47785" rIns="95570" bIns="47785" rtlCol="0"/>
          <a:lstStyle>
            <a:lvl1pPr algn="l">
              <a:defRPr sz="13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5570" tIns="47785" rIns="95570" bIns="47785" rtlCol="0"/>
          <a:lstStyle>
            <a:lvl1pPr algn="r">
              <a:defRPr sz="1300"/>
            </a:lvl1pPr>
          </a:lstStyle>
          <a:p>
            <a:fld id="{F04FDEA8-CBB8-46CC-9562-028963DBC55A}" type="datetimeFigureOut">
              <a:rPr lang="en-US" smtClean="0"/>
              <a:pPr/>
              <a:t>10/15/2018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70" tIns="47785" rIns="95570" bIns="47785"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5570" tIns="47785" rIns="95570" bIns="477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5570" tIns="47785" rIns="95570" bIns="4778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5570" tIns="47785" rIns="95570" bIns="47785" rtlCol="0" anchor="b"/>
          <a:lstStyle>
            <a:lvl1pPr algn="r">
              <a:defRPr sz="1300"/>
            </a:lvl1pPr>
          </a:lstStyle>
          <a:p>
            <a:fld id="{FC8BD8E7-1312-41F3-99C4-6DA5AF891969}" type="slidenum">
              <a:rPr lang="en-US" smtClean="0"/>
              <a:pPr/>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DB4DF50-8942-4C1A-AA00-F1AD69C3A102}"/>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1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93997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7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463497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0181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583AA4E-AC0E-4749-B95E-1DDE389CCE66}"/>
              </a:ext>
            </a:extLst>
          </p:cNvPr>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00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55795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46423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81457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pPr/>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711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4950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75AE924-5B70-43D0-82E4-4BC0623032C6}"/>
              </a:ext>
            </a:extLst>
          </p:cNvPr>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48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7CC0096-1860-4642-9CD2-0079EA5E7CD1}" type="datetimeFigureOut">
              <a:rPr lang="en-US" smtClean="0"/>
              <a:pPr/>
              <a:t>10/15/2018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1375A4-56A4-47D6-9801-1991572033F7}"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4D497E0-D0FD-4285-91EE-1551CACC29D9}"/>
              </a:ext>
            </a:extLst>
          </p:cNvPr>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6392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1" r:id="rId13"/>
    <p:sldLayoutId id="2147483656"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4/relationships/chartEx" Target="../charts/chartEx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796" y="5420465"/>
            <a:ext cx="11492345" cy="1506817"/>
          </a:xfrm>
        </p:spPr>
        <p:txBody>
          <a:bodyPr>
            <a:normAutofit fontScale="90000"/>
          </a:bodyPr>
          <a:lstStyle/>
          <a:p>
            <a:r>
              <a:rPr lang="fr-FR" dirty="0"/>
              <a:t>PROJET ADDUCTION D’EAU</a:t>
            </a:r>
            <a:br>
              <a:rPr lang="fr-FR" dirty="0"/>
            </a:br>
            <a:r>
              <a:rPr lang="fr-FR" dirty="0"/>
              <a:t> </a:t>
            </a:r>
            <a:r>
              <a:rPr lang="fr-FR" dirty="0" err="1"/>
              <a:t>Proyecto</a:t>
            </a:r>
            <a:r>
              <a:rPr lang="fr-FR" dirty="0"/>
              <a:t> </a:t>
            </a:r>
            <a:r>
              <a:rPr lang="fr-FR" dirty="0" err="1"/>
              <a:t>Alimentacion</a:t>
            </a:r>
            <a:r>
              <a:rPr lang="fr-FR" dirty="0"/>
              <a:t> en </a:t>
            </a:r>
            <a:r>
              <a:rPr lang="fr-FR" dirty="0" err="1"/>
              <a:t>agua</a:t>
            </a:r>
            <a:r>
              <a:rPr lang="fr-FR" dirty="0"/>
              <a:t> </a:t>
            </a:r>
            <a:br>
              <a:rPr lang="fr-FR" dirty="0"/>
            </a:br>
            <a:r>
              <a:rPr lang="fr-FR" dirty="0"/>
              <a:t>ROTARY CLUBS : Casablanca-PARIS-BARCELONE-ROME</a:t>
            </a:r>
            <a:br>
              <a:rPr lang="fr-FR" dirty="0"/>
            </a:br>
            <a:r>
              <a:rPr lang="fr-FR" dirty="0"/>
              <a:t>2018</a:t>
            </a:r>
            <a:endParaRPr lang="en-US" dirty="0"/>
          </a:p>
        </p:txBody>
      </p:sp>
      <p:sp>
        <p:nvSpPr>
          <p:cNvPr id="3" name="Subtitle 2"/>
          <p:cNvSpPr>
            <a:spLocks noGrp="1"/>
          </p:cNvSpPr>
          <p:nvPr>
            <p:ph type="subTitle" idx="1"/>
          </p:nvPr>
        </p:nvSpPr>
        <p:spPr/>
        <p:txBody>
          <a:bodyPr/>
          <a:lstStyle/>
          <a:p>
            <a:endParaRPr lang="fr-FR" dirty="0"/>
          </a:p>
          <a:p>
            <a:endParaRPr lang="fr-FR" dirty="0"/>
          </a:p>
        </p:txBody>
      </p:sp>
      <p:sp>
        <p:nvSpPr>
          <p:cNvPr id="5" name="AutoShape 8" descr="Résultat de recherche d'images pour &quot;photo barcelone torre mapfre&quot;">
            <a:extLst>
              <a:ext uri="{FF2B5EF4-FFF2-40B4-BE49-F238E27FC236}">
                <a16:creationId xmlns:a16="http://schemas.microsoft.com/office/drawing/2014/main" id="{FF118622-8930-4091-9FE0-2883E8F908FE}"/>
              </a:ext>
            </a:extLst>
          </p:cNvPr>
          <p:cNvSpPr>
            <a:spLocks noChangeAspect="1" noChangeArrowheads="1"/>
          </p:cNvSpPr>
          <p:nvPr/>
        </p:nvSpPr>
        <p:spPr bwMode="auto">
          <a:xfrm>
            <a:off x="2286000" y="890588"/>
            <a:ext cx="7620000" cy="5076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0" descr="Arquitectura - Torre Mapfre - Hotel Arts - Foto 6">
            <a:extLst>
              <a:ext uri="{FF2B5EF4-FFF2-40B4-BE49-F238E27FC236}">
                <a16:creationId xmlns:a16="http://schemas.microsoft.com/office/drawing/2014/main" id="{4A77034C-E5ED-4836-8A3C-26374EE52DB3}"/>
              </a:ext>
            </a:extLst>
          </p:cNvPr>
          <p:cNvSpPr>
            <a:spLocks noChangeAspect="1" noChangeArrowheads="1"/>
          </p:cNvSpPr>
          <p:nvPr/>
        </p:nvSpPr>
        <p:spPr bwMode="auto">
          <a:xfrm>
            <a:off x="2508739" y="2147116"/>
            <a:ext cx="6047232" cy="40289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Picture 8">
            <a:extLst>
              <a:ext uri="{FF2B5EF4-FFF2-40B4-BE49-F238E27FC236}">
                <a16:creationId xmlns:a16="http://schemas.microsoft.com/office/drawing/2014/main" id="{33B37F1D-FD9C-485C-BF29-2ACDEEB1FBEA}"/>
              </a:ext>
            </a:extLst>
          </p:cNvPr>
          <p:cNvPicPr>
            <a:picLocks noChangeAspect="1"/>
          </p:cNvPicPr>
          <p:nvPr/>
        </p:nvPicPr>
        <p:blipFill>
          <a:blip r:embed="rId2" cstate="print"/>
          <a:stretch>
            <a:fillRect/>
          </a:stretch>
        </p:blipFill>
        <p:spPr>
          <a:xfrm>
            <a:off x="7799832" y="2468880"/>
            <a:ext cx="4392168" cy="2331720"/>
          </a:xfrm>
          <a:prstGeom prst="rect">
            <a:avLst/>
          </a:prstGeom>
        </p:spPr>
      </p:pic>
      <p:pic>
        <p:nvPicPr>
          <p:cNvPr id="1036" name="Picture 12" descr="http://www.mosquee-hassan2.com/mh2/wp-content/uploads/2017/08/Mosq%C3%A9e-Hassan-2-3.jpg">
            <a:extLst>
              <a:ext uri="{FF2B5EF4-FFF2-40B4-BE49-F238E27FC236}">
                <a16:creationId xmlns:a16="http://schemas.microsoft.com/office/drawing/2014/main" id="{80DADFC9-922D-40CD-9E82-B6D5A2A80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0105" y="0"/>
            <a:ext cx="4501896" cy="2487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gate1travel.com/shared/morocco/hotel/MA-CASKTO/kenzi-tower-hotel_a1.jpg">
            <a:extLst>
              <a:ext uri="{FF2B5EF4-FFF2-40B4-BE49-F238E27FC236}">
                <a16:creationId xmlns:a16="http://schemas.microsoft.com/office/drawing/2014/main" id="{47024598-C0C4-4346-A6E3-8C28FAF622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0" y="0"/>
            <a:ext cx="4005072" cy="24597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Eiffel Tower in Paris : Photo"/>
          <p:cNvPicPr>
            <a:picLocks noChangeAspect="1" noChangeArrowheads="1"/>
          </p:cNvPicPr>
          <p:nvPr/>
        </p:nvPicPr>
        <p:blipFill>
          <a:blip r:embed="rId5" cstate="print"/>
          <a:srcRect/>
          <a:stretch>
            <a:fillRect/>
          </a:stretch>
        </p:blipFill>
        <p:spPr bwMode="auto">
          <a:xfrm>
            <a:off x="3990109" y="2466108"/>
            <a:ext cx="3809999" cy="2338023"/>
          </a:xfrm>
          <a:prstGeom prst="rect">
            <a:avLst/>
          </a:prstGeom>
          <a:noFill/>
        </p:spPr>
      </p:pic>
      <p:pic>
        <p:nvPicPr>
          <p:cNvPr id="14" name="Picture 3">
            <a:extLst>
              <a:ext uri="{FF2B5EF4-FFF2-40B4-BE49-F238E27FC236}">
                <a16:creationId xmlns:a16="http://schemas.microsoft.com/office/drawing/2014/main" id="{81BDB8FC-1AD3-4FE5-9210-00FFCF688E43}"/>
              </a:ext>
            </a:extLst>
          </p:cNvPr>
          <p:cNvPicPr>
            <a:picLocks noChangeAspect="1"/>
          </p:cNvPicPr>
          <p:nvPr/>
        </p:nvPicPr>
        <p:blipFill>
          <a:blip r:embed="rId6" cstate="print"/>
          <a:stretch>
            <a:fillRect/>
          </a:stretch>
        </p:blipFill>
        <p:spPr>
          <a:xfrm>
            <a:off x="4003963" y="0"/>
            <a:ext cx="3825159" cy="2466109"/>
          </a:xfrm>
          <a:prstGeom prst="rect">
            <a:avLst/>
          </a:prstGeom>
        </p:spPr>
      </p:pic>
      <p:pic>
        <p:nvPicPr>
          <p:cNvPr id="16" name="Picture 2" descr="http://media5.picsearch.com/is?u0kHfPq14nUCek2DCyszIjgoJ28SucQgA555ov7L0F8&amp;height=240"/>
          <p:cNvPicPr>
            <a:picLocks noChangeAspect="1" noChangeArrowheads="1"/>
          </p:cNvPicPr>
          <p:nvPr/>
        </p:nvPicPr>
        <p:blipFill>
          <a:blip r:embed="rId7" cstate="print"/>
          <a:srcRect/>
          <a:stretch>
            <a:fillRect/>
          </a:stretch>
        </p:blipFill>
        <p:spPr bwMode="auto">
          <a:xfrm>
            <a:off x="9993086" y="4938939"/>
            <a:ext cx="1814556" cy="1814557"/>
          </a:xfrm>
          <a:prstGeom prst="rect">
            <a:avLst/>
          </a:prstGeom>
          <a:noFill/>
        </p:spPr>
      </p:pic>
      <p:pic>
        <p:nvPicPr>
          <p:cNvPr id="8" name="Picture 7">
            <a:extLst>
              <a:ext uri="{FF2B5EF4-FFF2-40B4-BE49-F238E27FC236}">
                <a16:creationId xmlns:a16="http://schemas.microsoft.com/office/drawing/2014/main" id="{895C9445-6867-47BA-A179-DCF96CF24A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41" y="2459736"/>
            <a:ext cx="4016503" cy="2340864"/>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7E41-C76A-4F36-8F83-0E15A5A13455}"/>
              </a:ext>
            </a:extLst>
          </p:cNvPr>
          <p:cNvSpPr>
            <a:spLocks noGrp="1"/>
          </p:cNvSpPr>
          <p:nvPr>
            <p:ph type="title"/>
          </p:nvPr>
        </p:nvSpPr>
        <p:spPr>
          <a:xfrm>
            <a:off x="1121664" y="448056"/>
            <a:ext cx="4474464" cy="771144"/>
          </a:xfrm>
        </p:spPr>
        <p:txBody>
          <a:bodyPr anchor="t">
            <a:noAutofit/>
          </a:bodyPr>
          <a:lstStyle/>
          <a:p>
            <a:pPr algn="ctr"/>
            <a:r>
              <a:rPr lang="fr-FR" sz="2400" dirty="0" err="1">
                <a:solidFill>
                  <a:schemeClr val="accent1"/>
                </a:solidFill>
              </a:rPr>
              <a:t>Proyecto</a:t>
            </a:r>
            <a:r>
              <a:rPr lang="fr-FR" sz="2400" dirty="0">
                <a:solidFill>
                  <a:schemeClr val="accent1"/>
                </a:solidFill>
              </a:rPr>
              <a:t> 2016</a:t>
            </a:r>
          </a:p>
        </p:txBody>
      </p:sp>
      <p:sp>
        <p:nvSpPr>
          <p:cNvPr id="7" name="Content Placeholder 6">
            <a:extLst>
              <a:ext uri="{FF2B5EF4-FFF2-40B4-BE49-F238E27FC236}">
                <a16:creationId xmlns:a16="http://schemas.microsoft.com/office/drawing/2014/main" id="{DBB05525-8E01-46FB-A892-D5B84F61F112}"/>
              </a:ext>
            </a:extLst>
          </p:cNvPr>
          <p:cNvSpPr>
            <a:spLocks noGrp="1"/>
          </p:cNvSpPr>
          <p:nvPr>
            <p:ph idx="1"/>
          </p:nvPr>
        </p:nvSpPr>
        <p:spPr>
          <a:xfrm>
            <a:off x="5965370" y="1358212"/>
            <a:ext cx="5761220" cy="4620039"/>
          </a:xfrm>
        </p:spPr>
        <p:txBody>
          <a:bodyPr>
            <a:noAutofit/>
          </a:bodyPr>
          <a:lstStyle/>
          <a:p>
            <a:pPr>
              <a:spcBef>
                <a:spcPts val="1200"/>
              </a:spcBef>
            </a:pPr>
            <a:r>
              <a:rPr lang="fr-FR" sz="1400" dirty="0"/>
              <a:t>Les habitants du douar </a:t>
            </a:r>
            <a:r>
              <a:rPr lang="fr-FR" sz="1400" dirty="0" err="1"/>
              <a:t>Ould</a:t>
            </a:r>
            <a:r>
              <a:rPr lang="fr-FR" sz="1400" dirty="0"/>
              <a:t> Mou peuvent finalement mener une vie normale. Cette localité relevant de la commune d’Oulad </a:t>
            </a:r>
            <a:r>
              <a:rPr lang="fr-FR" sz="1400" dirty="0" err="1"/>
              <a:t>Âzouz</a:t>
            </a:r>
            <a:r>
              <a:rPr lang="fr-FR" sz="1400" dirty="0"/>
              <a:t> dans la province de Nouaceur, près de </a:t>
            </a:r>
            <a:r>
              <a:rPr lang="fr-FR" sz="1400" dirty="0" err="1"/>
              <a:t>Casablancza</a:t>
            </a:r>
            <a:r>
              <a:rPr lang="fr-FR" sz="1400" dirty="0"/>
              <a:t>,  vient, en effet, de bénéficier d’un projet d’adduction d’eau potable qui signe, désormais, une sorte de délivrance pour les </a:t>
            </a:r>
            <a:r>
              <a:rPr lang="fr-FR" sz="1400" b="1" dirty="0">
                <a:solidFill>
                  <a:schemeClr val="accent6"/>
                </a:solidFill>
              </a:rPr>
              <a:t>116 familles </a:t>
            </a:r>
            <a:r>
              <a:rPr lang="fr-FR" sz="1400" dirty="0"/>
              <a:t>vivant entre les deux douars.</a:t>
            </a:r>
          </a:p>
          <a:p>
            <a:pPr>
              <a:spcBef>
                <a:spcPts val="1200"/>
              </a:spcBef>
            </a:pPr>
            <a:r>
              <a:rPr lang="fr-FR" sz="1400" dirty="0"/>
              <a:t>Un projet qui a nécessité une enveloppe de </a:t>
            </a:r>
            <a:r>
              <a:rPr lang="fr-FR" sz="1400" b="1" dirty="0"/>
              <a:t>61.000 Euros</a:t>
            </a:r>
          </a:p>
          <a:p>
            <a:pPr>
              <a:spcBef>
                <a:spcPts val="1200"/>
              </a:spcBef>
            </a:pPr>
            <a:r>
              <a:rPr lang="fr-FR" sz="1400" dirty="0"/>
              <a:t>Ce projet réalisé en l’espace de 6 mois bénéficie à 116 familles qui </a:t>
            </a:r>
            <a:r>
              <a:rPr lang="fr-FR" sz="1400" b="1" dirty="0"/>
              <a:t>souffraient d’un manque criant en eau potable et qui vivaient dans des conditions très difficiles, </a:t>
            </a:r>
            <a:r>
              <a:rPr lang="fr-FR" sz="1400" dirty="0"/>
              <a:t>même si elles disposaient depuis longtemps de l’électricité.</a:t>
            </a:r>
          </a:p>
          <a:p>
            <a:pPr>
              <a:spcBef>
                <a:spcPts val="1200"/>
              </a:spcBef>
            </a:pPr>
            <a:r>
              <a:rPr lang="fr-FR" sz="1400" dirty="0"/>
              <a:t>Le projet a commencé à prendre forme le jour où des membres du Rotary Club Casablanca ont effectué une visite auxdits douars et ont pu constater de visu l’ampleur du déficit en eau dont souffraient les familles.</a:t>
            </a:r>
          </a:p>
          <a:p>
            <a:pPr>
              <a:spcBef>
                <a:spcPts val="1200"/>
              </a:spcBef>
            </a:pPr>
            <a:r>
              <a:rPr lang="fr-FR" sz="1400" dirty="0"/>
              <a:t> L’eau courante qui coule désormais dans le douar ne sera pas sans décharger les habitants, en général, et les enfants en particulier de la lourde tâche qui leur incombait et qui consistait à parcourir de longs trajets afin de s’approvisionner en eau dans les puits ou sources avoisinants. </a:t>
            </a:r>
          </a:p>
          <a:p>
            <a:pPr>
              <a:spcBef>
                <a:spcPts val="1200"/>
              </a:spcBef>
            </a:pPr>
            <a:r>
              <a:rPr lang="fr-FR" sz="1400" dirty="0"/>
              <a:t>Le projet d’adduction d’eau potable du douar </a:t>
            </a:r>
            <a:r>
              <a:rPr lang="fr-FR" sz="1400" dirty="0" err="1"/>
              <a:t>Ould</a:t>
            </a:r>
            <a:r>
              <a:rPr lang="fr-FR" sz="1400" dirty="0"/>
              <a:t> Mou s’inscrit dans le cadre d’un partenariat multipartite. Outre la commune d’Oulad </a:t>
            </a:r>
            <a:r>
              <a:rPr lang="fr-FR" sz="1400" dirty="0" err="1"/>
              <a:t>Âzouz</a:t>
            </a:r>
            <a:r>
              <a:rPr lang="fr-FR" sz="1400" dirty="0"/>
              <a:t> et </a:t>
            </a:r>
            <a:r>
              <a:rPr lang="fr-FR" sz="1400" b="1" dirty="0"/>
              <a:t>le Rotary Club Casablanca, il s’agit de six autres Rotary Clubs, à savoir ceux de Berlin et de Lübeck (Allemagne), de Bruxelles (Belgique), du Havre et de Paris (France), en plus d’un club autrichien </a:t>
            </a:r>
            <a:r>
              <a:rPr lang="fr-FR" sz="1400" dirty="0"/>
              <a:t>et de la Fondation Sekkat. </a:t>
            </a:r>
          </a:p>
          <a:p>
            <a:endParaRPr lang="fr-FR" sz="1400" dirty="0"/>
          </a:p>
        </p:txBody>
      </p:sp>
      <p:sp>
        <p:nvSpPr>
          <p:cNvPr id="9" name="Title 1">
            <a:extLst>
              <a:ext uri="{FF2B5EF4-FFF2-40B4-BE49-F238E27FC236}">
                <a16:creationId xmlns:a16="http://schemas.microsoft.com/office/drawing/2014/main" id="{CF5D9050-75AE-425F-97F3-A58AC7F939C2}"/>
              </a:ext>
            </a:extLst>
          </p:cNvPr>
          <p:cNvSpPr txBox="1">
            <a:spLocks/>
          </p:cNvSpPr>
          <p:nvPr/>
        </p:nvSpPr>
        <p:spPr>
          <a:xfrm>
            <a:off x="6446398" y="610903"/>
            <a:ext cx="4474464" cy="7711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pPr algn="ctr"/>
            <a:r>
              <a:rPr lang="fr-FR" sz="2400" dirty="0"/>
              <a:t>Projet 2016</a:t>
            </a:r>
          </a:p>
        </p:txBody>
      </p:sp>
      <p:sp>
        <p:nvSpPr>
          <p:cNvPr id="3" name="Rectangle 2">
            <a:extLst>
              <a:ext uri="{FF2B5EF4-FFF2-40B4-BE49-F238E27FC236}">
                <a16:creationId xmlns:a16="http://schemas.microsoft.com/office/drawing/2014/main" id="{6A9A5650-196C-4114-96FB-597FE86EAF21}"/>
              </a:ext>
            </a:extLst>
          </p:cNvPr>
          <p:cNvSpPr/>
          <p:nvPr/>
        </p:nvSpPr>
        <p:spPr>
          <a:xfrm>
            <a:off x="419724" y="1133210"/>
            <a:ext cx="5321509" cy="5906682"/>
          </a:xfrm>
          <a:prstGeom prst="rect">
            <a:avLst/>
          </a:prstGeom>
        </p:spPr>
        <p:txBody>
          <a:bodyPr wrap="square">
            <a:spAutoFit/>
          </a:bodyPr>
          <a:lstStyle/>
          <a:p>
            <a:pPr marL="274320" indent="-228600">
              <a:lnSpc>
                <a:spcPct val="90000"/>
              </a:lnSpc>
              <a:spcBef>
                <a:spcPts val="1200"/>
              </a:spcBef>
              <a:buClr>
                <a:schemeClr val="accent1"/>
              </a:buClr>
              <a:buSzPct val="100000"/>
              <a:buFont typeface="Arial" pitchFamily="34" charset="0"/>
              <a:buChar char="▪"/>
            </a:pPr>
            <a:r>
              <a:rPr lang="es-ES" sz="1400" dirty="0"/>
              <a:t>Los habitantes de </a:t>
            </a:r>
            <a:r>
              <a:rPr lang="es-ES" sz="1400" dirty="0" err="1"/>
              <a:t>douar</a:t>
            </a:r>
            <a:r>
              <a:rPr lang="es-ES" sz="1400" dirty="0"/>
              <a:t> </a:t>
            </a:r>
            <a:r>
              <a:rPr lang="es-ES" sz="1400" dirty="0" err="1"/>
              <a:t>Ould</a:t>
            </a:r>
            <a:r>
              <a:rPr lang="es-ES" sz="1400" dirty="0"/>
              <a:t> Mou finalmente pueden llevar una vida normal. Esta localidad en la ciudad de </a:t>
            </a:r>
            <a:r>
              <a:rPr lang="es-ES" sz="1400" dirty="0" err="1"/>
              <a:t>Oulad</a:t>
            </a:r>
            <a:r>
              <a:rPr lang="es-ES" sz="1400" dirty="0"/>
              <a:t> </a:t>
            </a:r>
            <a:r>
              <a:rPr lang="es-ES" sz="1400" dirty="0" err="1"/>
              <a:t>Azouz</a:t>
            </a:r>
            <a:r>
              <a:rPr lang="es-ES" sz="1400" dirty="0"/>
              <a:t> en la provincia de </a:t>
            </a:r>
            <a:r>
              <a:rPr lang="es-ES" sz="1400" dirty="0" err="1"/>
              <a:t>Nouaceur</a:t>
            </a:r>
            <a:r>
              <a:rPr lang="es-ES" sz="1400" dirty="0"/>
              <a:t> cerca de Casablanca  se ha beneficiado de un proyecto de suministro de agua potable que ahora firma una especie de rescate para las </a:t>
            </a:r>
            <a:r>
              <a:rPr lang="es-ES" sz="1400" b="1" dirty="0">
                <a:solidFill>
                  <a:schemeClr val="accent6"/>
                </a:solidFill>
              </a:rPr>
              <a:t>116 familias </a:t>
            </a:r>
            <a:r>
              <a:rPr lang="es-ES" sz="1400" dirty="0"/>
              <a:t>que viven entre los dos aduares.</a:t>
            </a:r>
          </a:p>
          <a:p>
            <a:pPr marL="274320" indent="-228600">
              <a:lnSpc>
                <a:spcPct val="90000"/>
              </a:lnSpc>
              <a:spcBef>
                <a:spcPts val="1200"/>
              </a:spcBef>
              <a:buClr>
                <a:schemeClr val="accent1"/>
              </a:buClr>
              <a:buSzPct val="100000"/>
              <a:buFont typeface="Arial" pitchFamily="34" charset="0"/>
              <a:buChar char="▪"/>
            </a:pPr>
            <a:r>
              <a:rPr lang="es-ES" sz="1400" dirty="0"/>
              <a:t>El proyecto requirió un </a:t>
            </a:r>
            <a:r>
              <a:rPr lang="es-ES" sz="1400" dirty="0" err="1"/>
              <a:t>prespuesto</a:t>
            </a:r>
            <a:r>
              <a:rPr lang="es-ES" sz="1400" dirty="0"/>
              <a:t> de </a:t>
            </a:r>
            <a:r>
              <a:rPr lang="es-ES" sz="1400" b="1" dirty="0"/>
              <a:t>61.000 Euros</a:t>
            </a:r>
          </a:p>
          <a:p>
            <a:pPr marL="274320" indent="-228600">
              <a:lnSpc>
                <a:spcPct val="90000"/>
              </a:lnSpc>
              <a:spcBef>
                <a:spcPts val="1200"/>
              </a:spcBef>
              <a:buClr>
                <a:schemeClr val="accent1"/>
              </a:buClr>
              <a:buSzPct val="100000"/>
              <a:buFont typeface="Arial" pitchFamily="34" charset="0"/>
              <a:buChar char="▪"/>
            </a:pPr>
            <a:r>
              <a:rPr lang="es-ES" sz="1400" dirty="0"/>
              <a:t>Este proyecto, completado en seis meses, benefició a 116 familias que </a:t>
            </a:r>
            <a:r>
              <a:rPr lang="es-ES" sz="1400" b="1" dirty="0"/>
              <a:t>padecían una grave falta de agua potable y que vivían en condiciones muy difíciles, </a:t>
            </a:r>
            <a:r>
              <a:rPr lang="es-ES" sz="1400" dirty="0"/>
              <a:t>a pesar de que  habían tenido electricidad desde hace mucho tiempo.</a:t>
            </a:r>
          </a:p>
          <a:p>
            <a:pPr marL="274320" indent="-228600">
              <a:lnSpc>
                <a:spcPct val="90000"/>
              </a:lnSpc>
              <a:spcBef>
                <a:spcPts val="1200"/>
              </a:spcBef>
              <a:buClr>
                <a:schemeClr val="accent1"/>
              </a:buClr>
              <a:buSzPct val="100000"/>
              <a:buFont typeface="Arial" pitchFamily="34" charset="0"/>
              <a:buChar char="▪"/>
            </a:pPr>
            <a:r>
              <a:rPr lang="es-ES" sz="1400" dirty="0"/>
              <a:t>El proyecto comenzó a tomar forma cuando los miembros del Rotary Club Casablanca visitaron a los </a:t>
            </a:r>
            <a:r>
              <a:rPr lang="es-ES" sz="1400" dirty="0" err="1"/>
              <a:t>douars</a:t>
            </a:r>
            <a:r>
              <a:rPr lang="es-ES" sz="1400" dirty="0"/>
              <a:t> y vieron por sí mismos el alcance del déficit hídrico sufrido por las  familias.</a:t>
            </a:r>
          </a:p>
          <a:p>
            <a:pPr marL="274320" indent="-228600">
              <a:lnSpc>
                <a:spcPct val="90000"/>
              </a:lnSpc>
              <a:spcBef>
                <a:spcPts val="1200"/>
              </a:spcBef>
              <a:buClr>
                <a:schemeClr val="accent1"/>
              </a:buClr>
              <a:buSzPct val="100000"/>
              <a:buFont typeface="Arial" pitchFamily="34" charset="0"/>
              <a:buChar char="▪"/>
            </a:pPr>
            <a:r>
              <a:rPr lang="es-ES" sz="1400" dirty="0"/>
              <a:t>El agua corriente que fluye ahora en el aduar permitirá descargar a los habitantes y en particular a los niños que tenían la dura tarea de ir a buscar el agua y hacer viajes de largas distancias para conseguir agua en los pozos o fuentes cercanas.</a:t>
            </a:r>
          </a:p>
          <a:p>
            <a:pPr marL="274320" indent="-228600">
              <a:lnSpc>
                <a:spcPct val="90000"/>
              </a:lnSpc>
              <a:spcBef>
                <a:spcPts val="1200"/>
              </a:spcBef>
              <a:buClr>
                <a:schemeClr val="accent1"/>
              </a:buClr>
              <a:buSzPct val="100000"/>
              <a:buFont typeface="Arial" pitchFamily="34" charset="0"/>
              <a:buChar char="▪"/>
            </a:pPr>
            <a:r>
              <a:rPr lang="es-ES" sz="1400" dirty="0"/>
              <a:t>El proyecto de agua potable </a:t>
            </a:r>
            <a:r>
              <a:rPr lang="es-ES" sz="1400" dirty="0" err="1"/>
              <a:t>Douar</a:t>
            </a:r>
            <a:r>
              <a:rPr lang="es-ES" sz="1400" dirty="0"/>
              <a:t> </a:t>
            </a:r>
            <a:r>
              <a:rPr lang="es-ES" sz="1400" dirty="0" err="1"/>
              <a:t>Ould</a:t>
            </a:r>
            <a:r>
              <a:rPr lang="es-ES" sz="1400" dirty="0"/>
              <a:t> Mou ha sido realizado gracias a una asociación de múltiples partes. En efecto,  además de la ciudad de </a:t>
            </a:r>
            <a:r>
              <a:rPr lang="es-ES" sz="1400" dirty="0" err="1"/>
              <a:t>Oulad</a:t>
            </a:r>
            <a:r>
              <a:rPr lang="es-ES" sz="1400" dirty="0"/>
              <a:t> </a:t>
            </a:r>
            <a:r>
              <a:rPr lang="es-ES" sz="1400" dirty="0" err="1"/>
              <a:t>Azouz</a:t>
            </a:r>
            <a:r>
              <a:rPr lang="es-ES" sz="1400" dirty="0"/>
              <a:t> y del </a:t>
            </a:r>
            <a:r>
              <a:rPr lang="es-ES" sz="1400" b="1" dirty="0"/>
              <a:t>Rotary Club Casablanca, otros seis clubes rotarios, los de Berlín y </a:t>
            </a:r>
            <a:r>
              <a:rPr lang="es-ES" sz="1400" b="1" dirty="0" err="1"/>
              <a:t>Lübeck</a:t>
            </a:r>
            <a:r>
              <a:rPr lang="es-ES" sz="1400" b="1" dirty="0"/>
              <a:t> (Alemania), Bruselas (Bélgica), Le </a:t>
            </a:r>
            <a:r>
              <a:rPr lang="es-ES" sz="1400" b="1" dirty="0" err="1"/>
              <a:t>Havre</a:t>
            </a:r>
            <a:r>
              <a:rPr lang="es-ES" sz="1400" b="1" dirty="0"/>
              <a:t> y París (Francia) </a:t>
            </a:r>
            <a:r>
              <a:rPr lang="es-ES" sz="1400" b="1" dirty="0" err="1"/>
              <a:t>asi</a:t>
            </a:r>
            <a:r>
              <a:rPr lang="es-ES" sz="1400" b="1" dirty="0"/>
              <a:t> que de un club austríaco</a:t>
            </a:r>
            <a:r>
              <a:rPr lang="es-ES" sz="1400" dirty="0"/>
              <a:t> y la Fundación </a:t>
            </a:r>
            <a:r>
              <a:rPr lang="es-ES" sz="1400" dirty="0" err="1"/>
              <a:t>Sekkat</a:t>
            </a:r>
            <a:r>
              <a:rPr lang="es-ES" sz="1400" dirty="0"/>
              <a:t>. </a:t>
            </a:r>
          </a:p>
          <a:p>
            <a:pPr marL="274320" indent="-228600">
              <a:lnSpc>
                <a:spcPct val="70000"/>
              </a:lnSpc>
              <a:spcBef>
                <a:spcPts val="1800"/>
              </a:spcBef>
              <a:buClr>
                <a:schemeClr val="accent1"/>
              </a:buClr>
              <a:buSzPct val="100000"/>
              <a:buFont typeface="Arial" pitchFamily="34" charset="0"/>
              <a:buChar char="▪"/>
            </a:pPr>
            <a:endParaRPr lang="fr-FR" sz="1400" dirty="0"/>
          </a:p>
        </p:txBody>
      </p:sp>
      <p:pic>
        <p:nvPicPr>
          <p:cNvPr id="8" name="Picture 2" descr="http://media5.picsearch.com/is?u0kHfPq14nUCek2DCyszIjgoJ28SucQgA555ov7L0F8&amp;height=240"/>
          <p:cNvPicPr>
            <a:picLocks noChangeAspect="1" noChangeArrowheads="1"/>
          </p:cNvPicPr>
          <p:nvPr/>
        </p:nvPicPr>
        <p:blipFill>
          <a:blip r:embed="rId2" cstate="print"/>
          <a:srcRect/>
          <a:stretch>
            <a:fillRect/>
          </a:stretch>
        </p:blipFill>
        <p:spPr bwMode="auto">
          <a:xfrm>
            <a:off x="10638699" y="-13063"/>
            <a:ext cx="1553301" cy="1436914"/>
          </a:xfrm>
          <a:prstGeom prst="rect">
            <a:avLst/>
          </a:prstGeom>
          <a:noFill/>
        </p:spPr>
      </p:pic>
    </p:spTree>
    <p:extLst>
      <p:ext uri="{BB962C8B-B14F-4D97-AF65-F5344CB8AC3E}">
        <p14:creationId xmlns:p14="http://schemas.microsoft.com/office/powerpoint/2010/main" val="259023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9439C5-FA2D-48F5-A497-3E32026D6A27}"/>
              </a:ext>
            </a:extLst>
          </p:cNvPr>
          <p:cNvPicPr>
            <a:picLocks noChangeAspect="1"/>
          </p:cNvPicPr>
          <p:nvPr/>
        </p:nvPicPr>
        <p:blipFill>
          <a:blip r:embed="rId2" cstate="print"/>
          <a:stretch>
            <a:fillRect/>
          </a:stretch>
        </p:blipFill>
        <p:spPr>
          <a:xfrm>
            <a:off x="3255375" y="1785135"/>
            <a:ext cx="4954623" cy="2789269"/>
          </a:xfrm>
          <a:prstGeom prst="rect">
            <a:avLst/>
          </a:prstGeom>
        </p:spPr>
      </p:pic>
      <p:pic>
        <p:nvPicPr>
          <p:cNvPr id="4" name="Picture 3">
            <a:extLst>
              <a:ext uri="{FF2B5EF4-FFF2-40B4-BE49-F238E27FC236}">
                <a16:creationId xmlns:a16="http://schemas.microsoft.com/office/drawing/2014/main" id="{47B7F239-1418-4E45-80B7-CA4FE651AE51}"/>
              </a:ext>
            </a:extLst>
          </p:cNvPr>
          <p:cNvPicPr>
            <a:picLocks noChangeAspect="1"/>
          </p:cNvPicPr>
          <p:nvPr/>
        </p:nvPicPr>
        <p:blipFill>
          <a:blip r:embed="rId3" cstate="print"/>
          <a:stretch>
            <a:fillRect/>
          </a:stretch>
        </p:blipFill>
        <p:spPr>
          <a:xfrm>
            <a:off x="6672672" y="3749733"/>
            <a:ext cx="5519328" cy="2849849"/>
          </a:xfrm>
          <a:prstGeom prst="rect">
            <a:avLst/>
          </a:prstGeom>
        </p:spPr>
      </p:pic>
      <p:pic>
        <p:nvPicPr>
          <p:cNvPr id="5" name="Picture 4">
            <a:extLst>
              <a:ext uri="{FF2B5EF4-FFF2-40B4-BE49-F238E27FC236}">
                <a16:creationId xmlns:a16="http://schemas.microsoft.com/office/drawing/2014/main" id="{FB2AB076-15FA-43EA-B1B4-65CBBE45B6D7}"/>
              </a:ext>
            </a:extLst>
          </p:cNvPr>
          <p:cNvPicPr>
            <a:picLocks noChangeAspect="1"/>
          </p:cNvPicPr>
          <p:nvPr/>
        </p:nvPicPr>
        <p:blipFill>
          <a:blip r:embed="rId4" cstate="print"/>
          <a:stretch>
            <a:fillRect/>
          </a:stretch>
        </p:blipFill>
        <p:spPr>
          <a:xfrm>
            <a:off x="0" y="3893128"/>
            <a:ext cx="4759003" cy="2676939"/>
          </a:xfrm>
          <a:prstGeom prst="rect">
            <a:avLst/>
          </a:prstGeom>
        </p:spPr>
      </p:pic>
      <p:sp>
        <p:nvSpPr>
          <p:cNvPr id="7" name="Title 9">
            <a:extLst>
              <a:ext uri="{FF2B5EF4-FFF2-40B4-BE49-F238E27FC236}">
                <a16:creationId xmlns:a16="http://schemas.microsoft.com/office/drawing/2014/main" id="{C740AE03-F454-4323-9768-5D624A571230}"/>
              </a:ext>
            </a:extLst>
          </p:cNvPr>
          <p:cNvSpPr>
            <a:spLocks noGrp="1"/>
          </p:cNvSpPr>
          <p:nvPr>
            <p:ph type="title"/>
          </p:nvPr>
        </p:nvSpPr>
        <p:spPr>
          <a:xfrm>
            <a:off x="818379" y="131018"/>
            <a:ext cx="9462097" cy="1932709"/>
          </a:xfrm>
        </p:spPr>
        <p:txBody>
          <a:bodyPr>
            <a:normAutofit/>
          </a:bodyPr>
          <a:lstStyle/>
          <a:p>
            <a:pPr algn="ctr"/>
            <a:r>
              <a:rPr lang="fr-FR" sz="3200" dirty="0"/>
              <a:t>L’</a:t>
            </a:r>
            <a:r>
              <a:rPr lang="fr-FR" sz="3200" dirty="0" err="1"/>
              <a:t>equipe</a:t>
            </a:r>
            <a:r>
              <a:rPr lang="fr-FR" sz="3200" dirty="0"/>
              <a:t> des clubs rotary a </a:t>
            </a:r>
            <a:r>
              <a:rPr lang="fr-FR" sz="3200" dirty="0" err="1"/>
              <a:t>piedS</a:t>
            </a:r>
            <a:r>
              <a:rPr lang="fr-FR" sz="3200" dirty="0"/>
              <a:t> d’œuvre sur le chantier d’adduction d’eau du </a:t>
            </a:r>
            <a:r>
              <a:rPr lang="fr-FR" sz="3200" dirty="0" err="1"/>
              <a:t>dOuar</a:t>
            </a:r>
            <a:r>
              <a:rPr lang="fr-FR" sz="3200" dirty="0"/>
              <a:t> </a:t>
            </a:r>
            <a:r>
              <a:rPr lang="fr-FR" sz="3200" dirty="0" err="1"/>
              <a:t>ouled</a:t>
            </a:r>
            <a:r>
              <a:rPr lang="fr-FR" sz="3200" dirty="0"/>
              <a:t> mou en 2016</a:t>
            </a:r>
          </a:p>
        </p:txBody>
      </p:sp>
      <p:pic>
        <p:nvPicPr>
          <p:cNvPr id="9" name="Picture 2" descr="http://media5.picsearch.com/is?u0kHfPq14nUCek2DCyszIjgoJ28SucQgA555ov7L0F8&amp;height=240"/>
          <p:cNvPicPr>
            <a:picLocks noChangeAspect="1" noChangeArrowheads="1"/>
          </p:cNvPicPr>
          <p:nvPr/>
        </p:nvPicPr>
        <p:blipFill>
          <a:blip r:embed="rId5" cstate="print"/>
          <a:srcRect/>
          <a:stretch>
            <a:fillRect/>
          </a:stretch>
        </p:blipFill>
        <p:spPr bwMode="auto">
          <a:xfrm>
            <a:off x="10638699" y="0"/>
            <a:ext cx="1553301" cy="1553302"/>
          </a:xfrm>
          <a:prstGeom prst="rect">
            <a:avLst/>
          </a:prstGeom>
          <a:noFill/>
        </p:spPr>
      </p:pic>
    </p:spTree>
    <p:extLst>
      <p:ext uri="{BB962C8B-B14F-4D97-AF65-F5344CB8AC3E}">
        <p14:creationId xmlns:p14="http://schemas.microsoft.com/office/powerpoint/2010/main" val="334093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1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40AE03-F454-4323-9768-5D624A571230}"/>
              </a:ext>
            </a:extLst>
          </p:cNvPr>
          <p:cNvSpPr>
            <a:spLocks noGrp="1"/>
          </p:cNvSpPr>
          <p:nvPr>
            <p:ph type="title"/>
          </p:nvPr>
        </p:nvSpPr>
        <p:spPr>
          <a:xfrm>
            <a:off x="831850" y="2161307"/>
            <a:ext cx="10515600" cy="1932709"/>
          </a:xfrm>
        </p:spPr>
        <p:txBody>
          <a:bodyPr/>
          <a:lstStyle/>
          <a:p>
            <a:r>
              <a:rPr lang="fr-FR" dirty="0"/>
              <a:t>Projet ADDUCTION D’EAU 2018</a:t>
            </a:r>
            <a:br>
              <a:rPr lang="fr-FR" dirty="0"/>
            </a:br>
            <a:r>
              <a:rPr lang="fr-FR" dirty="0"/>
              <a:t> </a:t>
            </a:r>
            <a:r>
              <a:rPr lang="fr-FR" dirty="0" err="1"/>
              <a:t>Proyecto</a:t>
            </a:r>
            <a:r>
              <a:rPr lang="fr-FR" dirty="0"/>
              <a:t> </a:t>
            </a:r>
            <a:r>
              <a:rPr lang="fr-FR" dirty="0" err="1"/>
              <a:t>Alimentacion</a:t>
            </a:r>
            <a:r>
              <a:rPr lang="fr-FR" dirty="0"/>
              <a:t> en </a:t>
            </a:r>
            <a:r>
              <a:rPr lang="fr-FR" dirty="0" err="1"/>
              <a:t>agua</a:t>
            </a:r>
            <a:r>
              <a:rPr lang="fr-FR" dirty="0"/>
              <a:t> 2018</a:t>
            </a:r>
          </a:p>
        </p:txBody>
      </p:sp>
      <p:pic>
        <p:nvPicPr>
          <p:cNvPr id="5" name="Picture 2" descr="http://media5.picsearch.com/is?u0kHfPq14nUCek2DCyszIjgoJ28SucQgA555ov7L0F8&amp;height=240"/>
          <p:cNvPicPr>
            <a:picLocks noChangeAspect="1" noChangeArrowheads="1"/>
          </p:cNvPicPr>
          <p:nvPr/>
        </p:nvPicPr>
        <p:blipFill>
          <a:blip r:embed="rId2" cstate="print"/>
          <a:srcRect/>
          <a:stretch>
            <a:fillRect/>
          </a:stretch>
        </p:blipFill>
        <p:spPr bwMode="auto">
          <a:xfrm>
            <a:off x="9914709" y="458378"/>
            <a:ext cx="1814556" cy="1814557"/>
          </a:xfrm>
          <a:prstGeom prst="rect">
            <a:avLst/>
          </a:prstGeom>
          <a:noFill/>
        </p:spPr>
      </p:pic>
    </p:spTree>
    <p:extLst>
      <p:ext uri="{BB962C8B-B14F-4D97-AF65-F5344CB8AC3E}">
        <p14:creationId xmlns:p14="http://schemas.microsoft.com/office/powerpoint/2010/main" val="38277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7E41-C76A-4F36-8F83-0E15A5A13455}"/>
              </a:ext>
            </a:extLst>
          </p:cNvPr>
          <p:cNvSpPr>
            <a:spLocks noGrp="1"/>
          </p:cNvSpPr>
          <p:nvPr>
            <p:ph type="title"/>
          </p:nvPr>
        </p:nvSpPr>
        <p:spPr>
          <a:xfrm>
            <a:off x="1121664" y="1099241"/>
            <a:ext cx="4474464" cy="771144"/>
          </a:xfrm>
        </p:spPr>
        <p:txBody>
          <a:bodyPr anchor="t">
            <a:noAutofit/>
          </a:bodyPr>
          <a:lstStyle/>
          <a:p>
            <a:pPr algn="ctr"/>
            <a:r>
              <a:rPr lang="fr-FR" sz="2400" b="1" dirty="0" err="1">
                <a:solidFill>
                  <a:schemeClr val="accent1"/>
                </a:solidFill>
              </a:rPr>
              <a:t>Proyecto</a:t>
            </a:r>
            <a:r>
              <a:rPr lang="fr-FR" sz="2400" dirty="0"/>
              <a:t> </a:t>
            </a:r>
            <a:r>
              <a:rPr lang="fr-FR" sz="2400" b="1" dirty="0" err="1">
                <a:solidFill>
                  <a:schemeClr val="accent1"/>
                </a:solidFill>
              </a:rPr>
              <a:t>Alimentacion</a:t>
            </a:r>
            <a:r>
              <a:rPr lang="fr-FR" sz="2400" b="1" dirty="0">
                <a:solidFill>
                  <a:schemeClr val="accent1"/>
                </a:solidFill>
              </a:rPr>
              <a:t> en </a:t>
            </a:r>
            <a:r>
              <a:rPr lang="fr-FR" sz="2400" b="1" dirty="0" err="1">
                <a:solidFill>
                  <a:schemeClr val="accent1"/>
                </a:solidFill>
              </a:rPr>
              <a:t>agua</a:t>
            </a:r>
            <a:r>
              <a:rPr lang="fr-FR" sz="2400" b="1" dirty="0">
                <a:solidFill>
                  <a:schemeClr val="accent1"/>
                </a:solidFill>
              </a:rPr>
              <a:t> 2018 en </a:t>
            </a:r>
            <a:r>
              <a:rPr lang="fr-FR" sz="2400" b="1" dirty="0" err="1">
                <a:solidFill>
                  <a:schemeClr val="accent1"/>
                </a:solidFill>
              </a:rPr>
              <a:t>Marruecos</a:t>
            </a:r>
            <a:r>
              <a:rPr lang="fr-FR" sz="2400" b="1" dirty="0">
                <a:solidFill>
                  <a:schemeClr val="accent1"/>
                </a:solidFill>
              </a:rPr>
              <a:t>: </a:t>
            </a:r>
            <a:br>
              <a:rPr lang="fr-FR" sz="2400" b="1" dirty="0">
                <a:solidFill>
                  <a:schemeClr val="accent1"/>
                </a:solidFill>
              </a:rPr>
            </a:br>
            <a:endParaRPr lang="fr-FR" sz="2400" b="1" u="sng" dirty="0">
              <a:solidFill>
                <a:schemeClr val="accent1"/>
              </a:solidFill>
            </a:endParaRPr>
          </a:p>
        </p:txBody>
      </p:sp>
      <p:sp>
        <p:nvSpPr>
          <p:cNvPr id="3" name="Content Placeholder 2">
            <a:extLst>
              <a:ext uri="{FF2B5EF4-FFF2-40B4-BE49-F238E27FC236}">
                <a16:creationId xmlns:a16="http://schemas.microsoft.com/office/drawing/2014/main" id="{C8DC2808-920F-413C-8DD0-1383E4DF612F}"/>
              </a:ext>
            </a:extLst>
          </p:cNvPr>
          <p:cNvSpPr>
            <a:spLocks noGrp="1"/>
          </p:cNvSpPr>
          <p:nvPr>
            <p:ph idx="1"/>
          </p:nvPr>
        </p:nvSpPr>
        <p:spPr>
          <a:xfrm>
            <a:off x="6281530" y="1882060"/>
            <a:ext cx="5433391" cy="4294181"/>
          </a:xfrm>
        </p:spPr>
        <p:txBody>
          <a:bodyPr>
            <a:noAutofit/>
          </a:bodyPr>
          <a:lstStyle/>
          <a:p>
            <a:pPr marL="274320" indent="-228600" defTabSz="457200">
              <a:spcBef>
                <a:spcPts val="1800"/>
              </a:spcBef>
              <a:buFont typeface="Arial" pitchFamily="34" charset="0"/>
              <a:buChar char="▪"/>
            </a:pPr>
            <a:r>
              <a:rPr lang="fr-FR" sz="1800" b="1" u="sng" dirty="0"/>
              <a:t>Alimentation en eau potable de deux petits villages (« douar ») </a:t>
            </a:r>
            <a:r>
              <a:rPr lang="fr-FR" sz="1800" dirty="0"/>
              <a:t>près de Casablanca (</a:t>
            </a:r>
            <a:r>
              <a:rPr lang="fr-FR" sz="1800" dirty="0" err="1"/>
              <a:t>Nouacer</a:t>
            </a:r>
            <a:r>
              <a:rPr lang="fr-FR" sz="1800" dirty="0"/>
              <a:t>):</a:t>
            </a:r>
          </a:p>
          <a:p>
            <a:pPr marL="880110" lvl="1" indent="-285750">
              <a:spcBef>
                <a:spcPts val="1800"/>
              </a:spcBef>
              <a:buFont typeface="Courier New" panose="02070309020205020404" pitchFamily="49" charset="0"/>
              <a:buChar char="o"/>
            </a:pPr>
            <a:r>
              <a:rPr lang="fr-FR" dirty="0"/>
              <a:t>Douar d’OULED GOUIRSO (~130 foyers / 715 personnes)</a:t>
            </a:r>
          </a:p>
          <a:p>
            <a:pPr marL="880110" lvl="1" indent="-285750">
              <a:spcBef>
                <a:spcPts val="1800"/>
              </a:spcBef>
              <a:buFont typeface="Courier New" panose="02070309020205020404" pitchFamily="49" charset="0"/>
              <a:buChar char="o"/>
            </a:pPr>
            <a:r>
              <a:rPr lang="fr-FR" dirty="0"/>
              <a:t>Douar OULED MASSOU (~77 foyers / 424 personnes)</a:t>
            </a:r>
          </a:p>
          <a:p>
            <a:pPr marL="880110" lvl="1" indent="-285750">
              <a:spcBef>
                <a:spcPts val="1800"/>
              </a:spcBef>
              <a:buFont typeface="Courier New" panose="02070309020205020404" pitchFamily="49" charset="0"/>
              <a:buChar char="o"/>
            </a:pPr>
            <a:r>
              <a:rPr lang="fr-FR" dirty="0"/>
              <a:t>Douar OULED SALEM (~63 foyers / 346 personnes)</a:t>
            </a:r>
          </a:p>
          <a:p>
            <a:pPr marL="274320" indent="-228600" defTabSz="457200">
              <a:spcBef>
                <a:spcPts val="1800"/>
              </a:spcBef>
              <a:buFont typeface="Arial" pitchFamily="34" charset="0"/>
              <a:buChar char="▪"/>
            </a:pPr>
            <a:r>
              <a:rPr lang="fr-FR" sz="1800" b="1" i="1" u="sng" dirty="0"/>
              <a:t>Objectif</a:t>
            </a:r>
            <a:r>
              <a:rPr lang="fr-FR" sz="1800" dirty="0"/>
              <a:t>: Améliorer les conditions d’</a:t>
            </a:r>
            <a:r>
              <a:rPr lang="fr-FR" sz="1800" dirty="0" err="1"/>
              <a:t>hygiene</a:t>
            </a:r>
            <a:r>
              <a:rPr lang="fr-FR" sz="1800" dirty="0"/>
              <a:t> et accès a l’eau</a:t>
            </a:r>
          </a:p>
          <a:p>
            <a:pPr marL="274320" indent="-228600" defTabSz="457200">
              <a:spcBef>
                <a:spcPts val="1800"/>
              </a:spcBef>
              <a:buFont typeface="Arial" pitchFamily="34" charset="0"/>
              <a:buChar char="▪"/>
            </a:pPr>
            <a:r>
              <a:rPr lang="fr-FR" sz="1800" b="1" i="1" u="sng" dirty="0"/>
              <a:t>Montant total projet (travaux): </a:t>
            </a:r>
            <a:r>
              <a:rPr lang="es-AR" sz="1800" dirty="0"/>
              <a:t>1</a:t>
            </a:r>
            <a:r>
              <a:rPr lang="fr-FR" sz="1800" dirty="0"/>
              <a:t>26.885</a:t>
            </a:r>
            <a:r>
              <a:rPr lang="es-AR" sz="1800" dirty="0"/>
              <a:t> Euros</a:t>
            </a:r>
            <a:endParaRPr lang="fr-FR" sz="1800" dirty="0"/>
          </a:p>
          <a:p>
            <a:pPr marL="274320" indent="-228600" defTabSz="457200">
              <a:spcBef>
                <a:spcPts val="1800"/>
              </a:spcBef>
              <a:buFont typeface="Arial" pitchFamily="34" charset="0"/>
              <a:buChar char="▪"/>
            </a:pPr>
            <a:r>
              <a:rPr lang="fr-FR" sz="1800" b="1" i="1" u="sng" dirty="0"/>
              <a:t>Montant a financer par Rotary: </a:t>
            </a:r>
            <a:r>
              <a:rPr lang="fr-FR" sz="1800" i="1" dirty="0"/>
              <a:t>65.325</a:t>
            </a:r>
            <a:r>
              <a:rPr lang="fr-FR" sz="1800" b="1" i="1" u="sng" dirty="0"/>
              <a:t> </a:t>
            </a:r>
            <a:r>
              <a:rPr lang="es-AR" sz="1800" dirty="0"/>
              <a:t>Euros</a:t>
            </a:r>
            <a:endParaRPr lang="fr-FR" sz="1800" dirty="0"/>
          </a:p>
        </p:txBody>
      </p:sp>
      <p:sp>
        <p:nvSpPr>
          <p:cNvPr id="4" name="Rectangle 3">
            <a:extLst>
              <a:ext uri="{FF2B5EF4-FFF2-40B4-BE49-F238E27FC236}">
                <a16:creationId xmlns:a16="http://schemas.microsoft.com/office/drawing/2014/main" id="{80384F1A-3E54-47E9-98B7-01031C813196}"/>
              </a:ext>
            </a:extLst>
          </p:cNvPr>
          <p:cNvSpPr/>
          <p:nvPr/>
        </p:nvSpPr>
        <p:spPr>
          <a:xfrm>
            <a:off x="639463" y="1954023"/>
            <a:ext cx="5341642" cy="4622804"/>
          </a:xfrm>
          <a:prstGeom prst="rect">
            <a:avLst/>
          </a:prstGeom>
        </p:spPr>
        <p:txBody>
          <a:bodyPr wrap="square">
            <a:spAutoFit/>
          </a:bodyPr>
          <a:lstStyle/>
          <a:p>
            <a:pPr marL="274320" indent="-228600">
              <a:lnSpc>
                <a:spcPct val="90000"/>
              </a:lnSpc>
              <a:spcBef>
                <a:spcPts val="1800"/>
              </a:spcBef>
              <a:buClr>
                <a:schemeClr val="accent1"/>
              </a:buClr>
              <a:buSzPct val="100000"/>
              <a:buFont typeface="Arial" pitchFamily="34" charset="0"/>
              <a:buChar char="▪"/>
            </a:pPr>
            <a:r>
              <a:rPr lang="es-AR" b="1" u="sng" dirty="0" err="1"/>
              <a:t>Alimentacion</a:t>
            </a:r>
            <a:r>
              <a:rPr lang="es-AR" b="1" u="sng" dirty="0"/>
              <a:t> en agua potable de dos pueblecitos (« </a:t>
            </a:r>
            <a:r>
              <a:rPr lang="es-AR" b="1" u="sng" dirty="0" err="1"/>
              <a:t>douar</a:t>
            </a:r>
            <a:r>
              <a:rPr lang="es-AR" b="1" u="sng" dirty="0"/>
              <a:t> »)</a:t>
            </a:r>
            <a:r>
              <a:rPr lang="es-AR" dirty="0"/>
              <a:t>cerca de Casablanca (</a:t>
            </a:r>
            <a:r>
              <a:rPr lang="es-AR" dirty="0" err="1"/>
              <a:t>Nouacer</a:t>
            </a:r>
            <a:r>
              <a:rPr lang="es-AR" dirty="0"/>
              <a:t>): </a:t>
            </a:r>
          </a:p>
          <a:p>
            <a:pPr marL="880110" lvl="1" indent="-285750" defTabSz="914400">
              <a:lnSpc>
                <a:spcPct val="90000"/>
              </a:lnSpc>
              <a:spcBef>
                <a:spcPts val="1800"/>
              </a:spcBef>
              <a:spcAft>
                <a:spcPts val="400"/>
              </a:spcAft>
              <a:buClr>
                <a:schemeClr val="accent1"/>
              </a:buClr>
              <a:buSzPct val="100000"/>
              <a:buFont typeface="Courier New" panose="02070309020205020404" pitchFamily="49" charset="0"/>
              <a:buChar char="o"/>
            </a:pPr>
            <a:r>
              <a:rPr lang="es-AR" dirty="0"/>
              <a:t>“</a:t>
            </a:r>
            <a:r>
              <a:rPr lang="es-AR" dirty="0" err="1"/>
              <a:t>Douar</a:t>
            </a:r>
            <a:r>
              <a:rPr lang="es-AR" dirty="0"/>
              <a:t>” </a:t>
            </a:r>
            <a:r>
              <a:rPr lang="es-AR" dirty="0" err="1"/>
              <a:t>d’OULED</a:t>
            </a:r>
            <a:r>
              <a:rPr lang="es-AR" dirty="0"/>
              <a:t> GOUIRSO (~130 hogares / 715 personas)</a:t>
            </a:r>
          </a:p>
          <a:p>
            <a:pPr marL="880110" lvl="1" indent="-285750" defTabSz="914400">
              <a:lnSpc>
                <a:spcPct val="90000"/>
              </a:lnSpc>
              <a:spcBef>
                <a:spcPts val="1800"/>
              </a:spcBef>
              <a:spcAft>
                <a:spcPts val="400"/>
              </a:spcAft>
              <a:buClr>
                <a:schemeClr val="accent1"/>
              </a:buClr>
              <a:buSzPct val="100000"/>
              <a:buFont typeface="Courier New" panose="02070309020205020404" pitchFamily="49" charset="0"/>
              <a:buChar char="o"/>
            </a:pPr>
            <a:r>
              <a:rPr lang="es-AR" dirty="0"/>
              <a:t>“</a:t>
            </a:r>
            <a:r>
              <a:rPr lang="es-AR" dirty="0" err="1"/>
              <a:t>Douar</a:t>
            </a:r>
            <a:r>
              <a:rPr lang="es-AR" dirty="0"/>
              <a:t>” OULED MASSOU (~77 hogares / 424 personas)</a:t>
            </a:r>
          </a:p>
          <a:p>
            <a:pPr marL="880110" lvl="1" indent="-285750" defTabSz="914400">
              <a:lnSpc>
                <a:spcPct val="90000"/>
              </a:lnSpc>
              <a:spcBef>
                <a:spcPts val="1800"/>
              </a:spcBef>
              <a:spcAft>
                <a:spcPts val="400"/>
              </a:spcAft>
              <a:buClr>
                <a:schemeClr val="accent1"/>
              </a:buClr>
              <a:buSzPct val="100000"/>
              <a:buFont typeface="Courier New" panose="02070309020205020404" pitchFamily="49" charset="0"/>
              <a:buChar char="o"/>
            </a:pPr>
            <a:r>
              <a:rPr lang="es-AR" dirty="0"/>
              <a:t>“</a:t>
            </a:r>
            <a:r>
              <a:rPr lang="es-AR" dirty="0" err="1"/>
              <a:t>Douar</a:t>
            </a:r>
            <a:r>
              <a:rPr lang="es-AR" dirty="0"/>
              <a:t>” OULED </a:t>
            </a:r>
            <a:r>
              <a:rPr lang="fr-FR" dirty="0"/>
              <a:t>SALEM</a:t>
            </a:r>
            <a:r>
              <a:rPr lang="es-AR" dirty="0"/>
              <a:t> (~63 hogares / 346 personas)</a:t>
            </a:r>
          </a:p>
          <a:p>
            <a:pPr marL="274320" indent="-228600">
              <a:lnSpc>
                <a:spcPct val="90000"/>
              </a:lnSpc>
              <a:spcBef>
                <a:spcPts val="1800"/>
              </a:spcBef>
              <a:buClr>
                <a:schemeClr val="accent1"/>
              </a:buClr>
              <a:buSzPct val="100000"/>
              <a:buFont typeface="Arial" pitchFamily="34" charset="0"/>
              <a:buChar char="▪"/>
            </a:pPr>
            <a:r>
              <a:rPr lang="es-AR" b="1" i="1" u="sng" dirty="0"/>
              <a:t>Objetivo</a:t>
            </a:r>
            <a:r>
              <a:rPr lang="es-AR" dirty="0"/>
              <a:t>: Mejorar las condiciones de higiene y acceso al agua  </a:t>
            </a:r>
          </a:p>
          <a:p>
            <a:pPr marL="274320" indent="-228600">
              <a:lnSpc>
                <a:spcPct val="90000"/>
              </a:lnSpc>
              <a:spcBef>
                <a:spcPts val="1800"/>
              </a:spcBef>
              <a:buClr>
                <a:schemeClr val="accent1"/>
              </a:buClr>
              <a:buSzPct val="100000"/>
              <a:buFont typeface="Arial" pitchFamily="34" charset="0"/>
              <a:buChar char="▪"/>
            </a:pPr>
            <a:r>
              <a:rPr lang="es-AR" b="1" i="1" u="sng" dirty="0"/>
              <a:t>Importe total del proyecto (obras): </a:t>
            </a:r>
            <a:r>
              <a:rPr lang="es-AR" dirty="0"/>
              <a:t>12</a:t>
            </a:r>
            <a:r>
              <a:rPr lang="es-ES" dirty="0"/>
              <a:t>6.</a:t>
            </a:r>
            <a:r>
              <a:rPr lang="fr-FR" dirty="0"/>
              <a:t>885</a:t>
            </a:r>
            <a:r>
              <a:rPr lang="es-AR" dirty="0"/>
              <a:t> Euros</a:t>
            </a:r>
          </a:p>
          <a:p>
            <a:pPr marL="274320" indent="-228600">
              <a:lnSpc>
                <a:spcPct val="90000"/>
              </a:lnSpc>
              <a:spcBef>
                <a:spcPts val="1800"/>
              </a:spcBef>
              <a:buClr>
                <a:schemeClr val="accent1"/>
              </a:buClr>
              <a:buSzPct val="100000"/>
              <a:buFont typeface="Arial" pitchFamily="34" charset="0"/>
              <a:buChar char="▪"/>
            </a:pPr>
            <a:r>
              <a:rPr lang="es-AR" b="1" i="1" u="sng" dirty="0"/>
              <a:t>Importe a financiar por Rotary</a:t>
            </a:r>
            <a:r>
              <a:rPr lang="fr-FR" b="1" i="1" u="sng" dirty="0"/>
              <a:t>: </a:t>
            </a:r>
            <a:r>
              <a:rPr lang="fr-FR" dirty="0"/>
              <a:t>65.325</a:t>
            </a:r>
            <a:r>
              <a:rPr lang="es-AR" dirty="0"/>
              <a:t> Euros</a:t>
            </a:r>
          </a:p>
        </p:txBody>
      </p:sp>
      <p:sp>
        <p:nvSpPr>
          <p:cNvPr id="9" name="Title 1">
            <a:extLst>
              <a:ext uri="{FF2B5EF4-FFF2-40B4-BE49-F238E27FC236}">
                <a16:creationId xmlns:a16="http://schemas.microsoft.com/office/drawing/2014/main" id="{CF5D9050-75AE-425F-97F3-A58AC7F939C2}"/>
              </a:ext>
            </a:extLst>
          </p:cNvPr>
          <p:cNvSpPr txBox="1">
            <a:spLocks/>
          </p:cNvSpPr>
          <p:nvPr/>
        </p:nvSpPr>
        <p:spPr>
          <a:xfrm>
            <a:off x="6779624" y="836023"/>
            <a:ext cx="3709852" cy="881328"/>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endParaRPr lang="fr-FR" sz="2400" b="1" dirty="0"/>
          </a:p>
          <a:p>
            <a:pPr algn="ctr"/>
            <a:r>
              <a:rPr lang="fr-FR" sz="3100" b="1" dirty="0"/>
              <a:t>Projet</a:t>
            </a:r>
            <a:r>
              <a:rPr lang="fr-FR" sz="3100" dirty="0"/>
              <a:t> </a:t>
            </a:r>
            <a:r>
              <a:rPr lang="fr-FR" sz="3100" b="1" dirty="0"/>
              <a:t>ADDUCTION D’EAU 2018</a:t>
            </a:r>
          </a:p>
          <a:p>
            <a:pPr algn="ctr"/>
            <a:r>
              <a:rPr lang="fr-FR" sz="3100" b="1" dirty="0"/>
              <a:t> au Maroc: </a:t>
            </a:r>
          </a:p>
        </p:txBody>
      </p:sp>
      <p:pic>
        <p:nvPicPr>
          <p:cNvPr id="7" name="Picture 2" descr="http://media5.picsearch.com/is?u0kHfPq14nUCek2DCyszIjgoJ28SucQgA555ov7L0F8&amp;height=240"/>
          <p:cNvPicPr>
            <a:picLocks noChangeAspect="1" noChangeArrowheads="1"/>
          </p:cNvPicPr>
          <p:nvPr/>
        </p:nvPicPr>
        <p:blipFill>
          <a:blip r:embed="rId2" cstate="print"/>
          <a:srcRect/>
          <a:stretch>
            <a:fillRect/>
          </a:stretch>
        </p:blipFill>
        <p:spPr bwMode="auto">
          <a:xfrm>
            <a:off x="10638699" y="0"/>
            <a:ext cx="1553301" cy="1553302"/>
          </a:xfrm>
          <a:prstGeom prst="rect">
            <a:avLst/>
          </a:prstGeom>
          <a:noFill/>
        </p:spPr>
      </p:pic>
    </p:spTree>
    <p:extLst>
      <p:ext uri="{BB962C8B-B14F-4D97-AF65-F5344CB8AC3E}">
        <p14:creationId xmlns:p14="http://schemas.microsoft.com/office/powerpoint/2010/main" val="22114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7E41-C76A-4F36-8F83-0E15A5A13455}"/>
              </a:ext>
            </a:extLst>
          </p:cNvPr>
          <p:cNvSpPr>
            <a:spLocks noGrp="1"/>
          </p:cNvSpPr>
          <p:nvPr>
            <p:ph type="title"/>
          </p:nvPr>
        </p:nvSpPr>
        <p:spPr>
          <a:xfrm>
            <a:off x="3493803" y="315534"/>
            <a:ext cx="4474464" cy="771144"/>
          </a:xfrm>
        </p:spPr>
        <p:txBody>
          <a:bodyPr anchor="t">
            <a:noAutofit/>
          </a:bodyPr>
          <a:lstStyle/>
          <a:p>
            <a:pPr algn="ctr"/>
            <a:r>
              <a:rPr lang="fr-FR" sz="2400" dirty="0"/>
              <a:t>SITE du projet </a:t>
            </a:r>
            <a:br>
              <a:rPr lang="fr-FR" sz="2400" dirty="0"/>
            </a:br>
            <a:r>
              <a:rPr lang="fr-FR" sz="2400" dirty="0"/>
              <a:t>EMPLAZAMIENTO </a:t>
            </a:r>
            <a:r>
              <a:rPr lang="fr-FR" sz="2400" dirty="0" err="1"/>
              <a:t>del</a:t>
            </a:r>
            <a:r>
              <a:rPr lang="fr-FR" sz="2400" dirty="0"/>
              <a:t> </a:t>
            </a:r>
            <a:r>
              <a:rPr lang="fr-FR" sz="2400" dirty="0" err="1"/>
              <a:t>proyecto</a:t>
            </a:r>
            <a:br>
              <a:rPr lang="fr-FR" sz="2400" dirty="0"/>
            </a:br>
            <a:br>
              <a:rPr lang="fr-FR" sz="2400" dirty="0"/>
            </a:br>
            <a:endParaRPr lang="fr-FR" sz="2400" dirty="0"/>
          </a:p>
        </p:txBody>
      </p:sp>
      <p:sp>
        <p:nvSpPr>
          <p:cNvPr id="9" name="Title 1">
            <a:extLst>
              <a:ext uri="{FF2B5EF4-FFF2-40B4-BE49-F238E27FC236}">
                <a16:creationId xmlns:a16="http://schemas.microsoft.com/office/drawing/2014/main" id="{CF5D9050-75AE-425F-97F3-A58AC7F939C2}"/>
              </a:ext>
            </a:extLst>
          </p:cNvPr>
          <p:cNvSpPr txBox="1">
            <a:spLocks/>
          </p:cNvSpPr>
          <p:nvPr/>
        </p:nvSpPr>
        <p:spPr>
          <a:xfrm>
            <a:off x="6266688" y="454152"/>
            <a:ext cx="4474464" cy="7711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pPr algn="ctr"/>
            <a:endParaRPr lang="fr-FR" sz="2400" dirty="0"/>
          </a:p>
        </p:txBody>
      </p:sp>
      <p:pic>
        <p:nvPicPr>
          <p:cNvPr id="5" name="Picture 4">
            <a:extLst>
              <a:ext uri="{FF2B5EF4-FFF2-40B4-BE49-F238E27FC236}">
                <a16:creationId xmlns:a16="http://schemas.microsoft.com/office/drawing/2014/main" id="{643389AC-0BAB-4830-BB8B-1AD714AFC6A9}"/>
              </a:ext>
            </a:extLst>
          </p:cNvPr>
          <p:cNvPicPr>
            <a:picLocks noChangeAspect="1"/>
          </p:cNvPicPr>
          <p:nvPr/>
        </p:nvPicPr>
        <p:blipFill>
          <a:blip r:embed="rId2" cstate="print"/>
          <a:stretch>
            <a:fillRect/>
          </a:stretch>
        </p:blipFill>
        <p:spPr>
          <a:xfrm>
            <a:off x="7851091" y="1638021"/>
            <a:ext cx="3178866" cy="3248314"/>
          </a:xfrm>
          <a:prstGeom prst="rect">
            <a:avLst/>
          </a:prstGeom>
        </p:spPr>
      </p:pic>
      <p:pic>
        <p:nvPicPr>
          <p:cNvPr id="3" name="Picture 2">
            <a:extLst>
              <a:ext uri="{FF2B5EF4-FFF2-40B4-BE49-F238E27FC236}">
                <a16:creationId xmlns:a16="http://schemas.microsoft.com/office/drawing/2014/main" id="{8D6E39ED-91CD-41C5-B5ED-39E3F00D6199}"/>
              </a:ext>
            </a:extLst>
          </p:cNvPr>
          <p:cNvPicPr>
            <a:picLocks noChangeAspect="1"/>
          </p:cNvPicPr>
          <p:nvPr/>
        </p:nvPicPr>
        <p:blipFill>
          <a:blip r:embed="rId3" cstate="print"/>
          <a:stretch>
            <a:fillRect/>
          </a:stretch>
        </p:blipFill>
        <p:spPr>
          <a:xfrm>
            <a:off x="751860" y="1614778"/>
            <a:ext cx="3164012" cy="3363494"/>
          </a:xfrm>
          <a:prstGeom prst="rect">
            <a:avLst/>
          </a:prstGeom>
        </p:spPr>
      </p:pic>
      <p:pic>
        <p:nvPicPr>
          <p:cNvPr id="4" name="Picture 3">
            <a:extLst>
              <a:ext uri="{FF2B5EF4-FFF2-40B4-BE49-F238E27FC236}">
                <a16:creationId xmlns:a16="http://schemas.microsoft.com/office/drawing/2014/main" id="{1A65B217-3943-4838-906B-2E687ACE8686}"/>
              </a:ext>
            </a:extLst>
          </p:cNvPr>
          <p:cNvPicPr>
            <a:picLocks noChangeAspect="1"/>
          </p:cNvPicPr>
          <p:nvPr/>
        </p:nvPicPr>
        <p:blipFill>
          <a:blip r:embed="rId4" cstate="print"/>
          <a:stretch>
            <a:fillRect/>
          </a:stretch>
        </p:blipFill>
        <p:spPr>
          <a:xfrm>
            <a:off x="4260996" y="1570392"/>
            <a:ext cx="3177790" cy="3339547"/>
          </a:xfrm>
          <a:prstGeom prst="rect">
            <a:avLst/>
          </a:prstGeom>
        </p:spPr>
      </p:pic>
      <p:sp>
        <p:nvSpPr>
          <p:cNvPr id="6" name="Oval 5">
            <a:extLst>
              <a:ext uri="{FF2B5EF4-FFF2-40B4-BE49-F238E27FC236}">
                <a16:creationId xmlns:a16="http://schemas.microsoft.com/office/drawing/2014/main" id="{4425C64D-789A-4B68-8275-AAF1555F7C1F}"/>
              </a:ext>
            </a:extLst>
          </p:cNvPr>
          <p:cNvSpPr/>
          <p:nvPr/>
        </p:nvSpPr>
        <p:spPr>
          <a:xfrm>
            <a:off x="1907491" y="3136219"/>
            <a:ext cx="583095" cy="344556"/>
          </a:xfrm>
          <a:prstGeom prst="ellipse">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0" name="Straight Arrow Connector 9">
            <a:extLst>
              <a:ext uri="{FF2B5EF4-FFF2-40B4-BE49-F238E27FC236}">
                <a16:creationId xmlns:a16="http://schemas.microsoft.com/office/drawing/2014/main" id="{D6D49041-C947-4544-921C-C17942E4911D}"/>
              </a:ext>
            </a:extLst>
          </p:cNvPr>
          <p:cNvCxnSpPr>
            <a:cxnSpLocks/>
            <a:stCxn id="6" idx="6"/>
          </p:cNvCxnSpPr>
          <p:nvPr/>
        </p:nvCxnSpPr>
        <p:spPr>
          <a:xfrm>
            <a:off x="2490586" y="3308497"/>
            <a:ext cx="2052845" cy="4205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06D6240-D731-438F-B38C-36E19700AF3A}"/>
              </a:ext>
            </a:extLst>
          </p:cNvPr>
          <p:cNvSpPr/>
          <p:nvPr/>
        </p:nvSpPr>
        <p:spPr>
          <a:xfrm>
            <a:off x="4645928" y="3302906"/>
            <a:ext cx="1712015" cy="1069077"/>
          </a:xfrm>
          <a:prstGeom prst="ellipse">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3" name="Straight Arrow Connector 12">
            <a:extLst>
              <a:ext uri="{FF2B5EF4-FFF2-40B4-BE49-F238E27FC236}">
                <a16:creationId xmlns:a16="http://schemas.microsoft.com/office/drawing/2014/main" id="{0B70D39B-D876-44A3-A27D-AFAC0A8A6CBB}"/>
              </a:ext>
            </a:extLst>
          </p:cNvPr>
          <p:cNvCxnSpPr>
            <a:cxnSpLocks/>
          </p:cNvCxnSpPr>
          <p:nvPr/>
        </p:nvCxnSpPr>
        <p:spPr>
          <a:xfrm>
            <a:off x="6515106" y="3729047"/>
            <a:ext cx="3457575" cy="4572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descr="http://media5.picsearch.com/is?u0kHfPq14nUCek2DCyszIjgoJ28SucQgA555ov7L0F8&amp;height=240"/>
          <p:cNvPicPr>
            <a:picLocks noChangeAspect="1" noChangeArrowheads="1"/>
          </p:cNvPicPr>
          <p:nvPr/>
        </p:nvPicPr>
        <p:blipFill>
          <a:blip r:embed="rId5" cstate="print"/>
          <a:srcRect/>
          <a:stretch>
            <a:fillRect/>
          </a:stretch>
        </p:blipFill>
        <p:spPr bwMode="auto">
          <a:xfrm>
            <a:off x="10638699" y="0"/>
            <a:ext cx="1553301" cy="1553302"/>
          </a:xfrm>
          <a:prstGeom prst="rect">
            <a:avLst/>
          </a:prstGeom>
          <a:noFill/>
        </p:spPr>
      </p:pic>
    </p:spTree>
    <p:extLst>
      <p:ext uri="{BB962C8B-B14F-4D97-AF65-F5344CB8AC3E}">
        <p14:creationId xmlns:p14="http://schemas.microsoft.com/office/powerpoint/2010/main" val="148628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9838-237B-4F0C-986A-D1F37CCFA3DF}"/>
              </a:ext>
            </a:extLst>
          </p:cNvPr>
          <p:cNvSpPr>
            <a:spLocks noGrp="1"/>
          </p:cNvSpPr>
          <p:nvPr>
            <p:ph type="title"/>
          </p:nvPr>
        </p:nvSpPr>
        <p:spPr/>
        <p:txBody>
          <a:bodyPr>
            <a:normAutofit/>
          </a:bodyPr>
          <a:lstStyle/>
          <a:p>
            <a:r>
              <a:rPr lang="es-AR" sz="3200" b="1" dirty="0">
                <a:solidFill>
                  <a:schemeClr val="accent1"/>
                </a:solidFill>
              </a:rPr>
              <a:t>Clubs </a:t>
            </a:r>
            <a:r>
              <a:rPr lang="es-AR" sz="3200" b="1" dirty="0" err="1">
                <a:solidFill>
                  <a:schemeClr val="accent1"/>
                </a:solidFill>
              </a:rPr>
              <a:t>participant</a:t>
            </a:r>
            <a:r>
              <a:rPr lang="es-AR" sz="3200" b="1" dirty="0">
                <a:solidFill>
                  <a:schemeClr val="accent1"/>
                </a:solidFill>
              </a:rPr>
              <a:t> </a:t>
            </a:r>
            <a:r>
              <a:rPr lang="es-AR" sz="3200" b="1" dirty="0" err="1">
                <a:solidFill>
                  <a:schemeClr val="accent1"/>
                </a:solidFill>
              </a:rPr>
              <a:t>au</a:t>
            </a:r>
            <a:r>
              <a:rPr lang="es-AR" sz="3200" b="1" dirty="0">
                <a:solidFill>
                  <a:schemeClr val="accent1"/>
                </a:solidFill>
              </a:rPr>
              <a:t> </a:t>
            </a:r>
            <a:r>
              <a:rPr lang="es-AR" sz="3200" b="1" dirty="0" err="1">
                <a:solidFill>
                  <a:schemeClr val="accent1"/>
                </a:solidFill>
              </a:rPr>
              <a:t>projet</a:t>
            </a:r>
            <a:r>
              <a:rPr lang="es-AR" sz="3200" b="1" dirty="0">
                <a:solidFill>
                  <a:schemeClr val="accent1"/>
                </a:solidFill>
              </a:rPr>
              <a:t> </a:t>
            </a:r>
            <a:br>
              <a:rPr lang="es-AR" sz="3200" b="1" dirty="0">
                <a:solidFill>
                  <a:schemeClr val="accent1"/>
                </a:solidFill>
              </a:rPr>
            </a:br>
            <a:r>
              <a:rPr lang="es-AR" sz="3200" b="1" dirty="0">
                <a:solidFill>
                  <a:schemeClr val="accent1"/>
                </a:solidFill>
              </a:rPr>
              <a:t>Clubes participando al </a:t>
            </a:r>
            <a:r>
              <a:rPr lang="es-AR" sz="3200" b="1" dirty="0" err="1">
                <a:solidFill>
                  <a:schemeClr val="accent1"/>
                </a:solidFill>
              </a:rPr>
              <a:t>proyeccto</a:t>
            </a:r>
            <a:r>
              <a:rPr lang="es-AR" sz="3200" b="1" dirty="0">
                <a:solidFill>
                  <a:schemeClr val="accent1"/>
                </a:solidFill>
              </a:rPr>
              <a:t> </a:t>
            </a:r>
            <a:endParaRPr lang="fr-FR" sz="3200" b="1" dirty="0">
              <a:solidFill>
                <a:schemeClr val="accent1"/>
              </a:solidFill>
            </a:endParaRPr>
          </a:p>
        </p:txBody>
      </p:sp>
      <p:sp>
        <p:nvSpPr>
          <p:cNvPr id="6" name="Text Placeholder 5">
            <a:extLst>
              <a:ext uri="{FF2B5EF4-FFF2-40B4-BE49-F238E27FC236}">
                <a16:creationId xmlns:a16="http://schemas.microsoft.com/office/drawing/2014/main" id="{7763C936-3815-40AC-A219-95C0C4C76CA1}"/>
              </a:ext>
            </a:extLst>
          </p:cNvPr>
          <p:cNvSpPr>
            <a:spLocks noGrp="1"/>
          </p:cNvSpPr>
          <p:nvPr>
            <p:ph type="body" sz="quarter" idx="3"/>
          </p:nvPr>
        </p:nvSpPr>
        <p:spPr>
          <a:xfrm>
            <a:off x="1103259" y="1818207"/>
            <a:ext cx="2966742" cy="822960"/>
          </a:xfrm>
        </p:spPr>
        <p:txBody>
          <a:bodyPr/>
          <a:lstStyle/>
          <a:p>
            <a:r>
              <a:rPr lang="fr-FR" dirty="0"/>
              <a:t>Projet 2018</a:t>
            </a:r>
          </a:p>
        </p:txBody>
      </p:sp>
      <p:sp>
        <p:nvSpPr>
          <p:cNvPr id="7" name="Content Placeholder 6">
            <a:extLst>
              <a:ext uri="{FF2B5EF4-FFF2-40B4-BE49-F238E27FC236}">
                <a16:creationId xmlns:a16="http://schemas.microsoft.com/office/drawing/2014/main" id="{469506E2-CF6F-4DE0-836D-18C2B298539A}"/>
              </a:ext>
            </a:extLst>
          </p:cNvPr>
          <p:cNvSpPr>
            <a:spLocks noGrp="1"/>
          </p:cNvSpPr>
          <p:nvPr>
            <p:ph sz="quarter" idx="4"/>
          </p:nvPr>
        </p:nvSpPr>
        <p:spPr>
          <a:xfrm>
            <a:off x="4973782" y="2606955"/>
            <a:ext cx="5860473" cy="815108"/>
          </a:xfrm>
        </p:spPr>
        <p:txBody>
          <a:bodyPr>
            <a:normAutofit/>
          </a:bodyPr>
          <a:lstStyle/>
          <a:p>
            <a:pPr>
              <a:buFont typeface="Wingdings" panose="05000000000000000000" pitchFamily="2" charset="2"/>
              <a:buChar char="§"/>
            </a:pPr>
            <a:r>
              <a:rPr lang="fr-FR" sz="1800" dirty="0"/>
              <a:t>Première réunion de travail lors du Rotary </a:t>
            </a:r>
            <a:r>
              <a:rPr lang="fr-FR" sz="1800" dirty="0" err="1"/>
              <a:t>African</a:t>
            </a:r>
            <a:r>
              <a:rPr lang="fr-FR" sz="1800" dirty="0"/>
              <a:t> </a:t>
            </a:r>
            <a:r>
              <a:rPr lang="fr-FR" sz="1800" dirty="0" err="1"/>
              <a:t>Summit</a:t>
            </a:r>
            <a:r>
              <a:rPr lang="fr-FR" sz="1800" dirty="0"/>
              <a:t>  -Marrakech – Mars 2018</a:t>
            </a:r>
          </a:p>
        </p:txBody>
      </p:sp>
      <p:pic>
        <p:nvPicPr>
          <p:cNvPr id="4" name="Picture 3">
            <a:extLst>
              <a:ext uri="{FF2B5EF4-FFF2-40B4-BE49-F238E27FC236}">
                <a16:creationId xmlns:a16="http://schemas.microsoft.com/office/drawing/2014/main" id="{81BDB8FC-1AD3-4FE5-9210-00FFCF688E43}"/>
              </a:ext>
            </a:extLst>
          </p:cNvPr>
          <p:cNvPicPr>
            <a:picLocks noChangeAspect="1"/>
          </p:cNvPicPr>
          <p:nvPr/>
        </p:nvPicPr>
        <p:blipFill>
          <a:blip r:embed="rId2" cstate="print"/>
          <a:stretch>
            <a:fillRect/>
          </a:stretch>
        </p:blipFill>
        <p:spPr>
          <a:xfrm>
            <a:off x="5136531" y="3201740"/>
            <a:ext cx="5309796" cy="3257279"/>
          </a:xfrm>
          <a:prstGeom prst="rect">
            <a:avLst/>
          </a:prstGeom>
        </p:spPr>
      </p:pic>
      <p:sp>
        <p:nvSpPr>
          <p:cNvPr id="8" name="Content Placeholder 2">
            <a:extLst>
              <a:ext uri="{FF2B5EF4-FFF2-40B4-BE49-F238E27FC236}">
                <a16:creationId xmlns:a16="http://schemas.microsoft.com/office/drawing/2014/main" id="{7BF5EA14-7935-4397-ADFE-F14C01C16C5D}"/>
              </a:ext>
            </a:extLst>
          </p:cNvPr>
          <p:cNvSpPr txBox="1">
            <a:spLocks/>
          </p:cNvSpPr>
          <p:nvPr/>
        </p:nvSpPr>
        <p:spPr>
          <a:xfrm>
            <a:off x="1276397" y="3262354"/>
            <a:ext cx="3342464" cy="334157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70000"/>
              </a:lnSpc>
              <a:buFont typeface="Wingdings" panose="05000000000000000000" pitchFamily="2" charset="2"/>
              <a:buChar char="q"/>
            </a:pPr>
            <a:r>
              <a:rPr lang="es-AR" sz="1800" dirty="0"/>
              <a:t>RC Casablanca, </a:t>
            </a:r>
          </a:p>
          <a:p>
            <a:pPr>
              <a:lnSpc>
                <a:spcPct val="70000"/>
              </a:lnSpc>
              <a:buFont typeface="Wingdings" panose="05000000000000000000" pitchFamily="2" charset="2"/>
              <a:buChar char="q"/>
            </a:pPr>
            <a:r>
              <a:rPr lang="es-AR" sz="1800" dirty="0"/>
              <a:t>RC Paris </a:t>
            </a:r>
            <a:r>
              <a:rPr lang="es-AR" sz="1800" dirty="0" err="1"/>
              <a:t>Champs</a:t>
            </a:r>
            <a:r>
              <a:rPr lang="es-AR" sz="1800" dirty="0"/>
              <a:t> </a:t>
            </a:r>
            <a:r>
              <a:rPr lang="es-AR" sz="1800" dirty="0" err="1"/>
              <a:t>Elysees</a:t>
            </a:r>
            <a:r>
              <a:rPr lang="es-AR" sz="1800" dirty="0"/>
              <a:t>, </a:t>
            </a:r>
          </a:p>
          <a:p>
            <a:pPr>
              <a:lnSpc>
                <a:spcPct val="70000"/>
              </a:lnSpc>
              <a:buFont typeface="Wingdings" panose="05000000000000000000" pitchFamily="2" charset="2"/>
              <a:buChar char="q"/>
            </a:pPr>
            <a:r>
              <a:rPr lang="es-AR" sz="1800" dirty="0"/>
              <a:t>RC Paris Lafayette, </a:t>
            </a:r>
          </a:p>
          <a:p>
            <a:pPr>
              <a:lnSpc>
                <a:spcPct val="70000"/>
              </a:lnSpc>
              <a:buFont typeface="Wingdings" panose="05000000000000000000" pitchFamily="2" charset="2"/>
              <a:buChar char="q"/>
            </a:pPr>
            <a:r>
              <a:rPr lang="es-AR" sz="1800" dirty="0"/>
              <a:t>RC Barcelona Condal</a:t>
            </a:r>
          </a:p>
          <a:p>
            <a:pPr>
              <a:lnSpc>
                <a:spcPct val="70000"/>
              </a:lnSpc>
              <a:buFont typeface="Wingdings" panose="05000000000000000000" pitchFamily="2" charset="2"/>
              <a:buChar char="q"/>
            </a:pPr>
            <a:r>
              <a:rPr lang="es-AR" sz="1800" dirty="0"/>
              <a:t>RC Rome Nord </a:t>
            </a:r>
            <a:r>
              <a:rPr lang="es-AR" sz="1800" dirty="0" err="1"/>
              <a:t>Ouest</a:t>
            </a:r>
            <a:endParaRPr lang="es-AR" sz="1800" dirty="0"/>
          </a:p>
          <a:p>
            <a:endParaRPr lang="fr-FR" sz="1800" dirty="0"/>
          </a:p>
        </p:txBody>
      </p:sp>
      <p:cxnSp>
        <p:nvCxnSpPr>
          <p:cNvPr id="11" name="Straight Connector 10">
            <a:extLst>
              <a:ext uri="{FF2B5EF4-FFF2-40B4-BE49-F238E27FC236}">
                <a16:creationId xmlns:a16="http://schemas.microsoft.com/office/drawing/2014/main" id="{B11C2E9F-DE23-425F-A837-D3E32CC938FA}"/>
              </a:ext>
            </a:extLst>
          </p:cNvPr>
          <p:cNvCxnSpPr>
            <a:cxnSpLocks/>
          </p:cNvCxnSpPr>
          <p:nvPr/>
        </p:nvCxnSpPr>
        <p:spPr>
          <a:xfrm>
            <a:off x="1242565" y="2470315"/>
            <a:ext cx="64206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10">
            <a:extLst>
              <a:ext uri="{FF2B5EF4-FFF2-40B4-BE49-F238E27FC236}">
                <a16:creationId xmlns:a16="http://schemas.microsoft.com/office/drawing/2014/main" id="{B11C2E9F-DE23-425F-A837-D3E32CC938FA}"/>
              </a:ext>
            </a:extLst>
          </p:cNvPr>
          <p:cNvCxnSpPr>
            <a:cxnSpLocks/>
          </p:cNvCxnSpPr>
          <p:nvPr/>
        </p:nvCxnSpPr>
        <p:spPr>
          <a:xfrm>
            <a:off x="3930352" y="2470315"/>
            <a:ext cx="64206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http://media5.picsearch.com/is?u0kHfPq14nUCek2DCyszIjgoJ28SucQgA555ov7L0F8&amp;height=240"/>
          <p:cNvPicPr>
            <a:picLocks noChangeAspect="1" noChangeArrowheads="1"/>
          </p:cNvPicPr>
          <p:nvPr/>
        </p:nvPicPr>
        <p:blipFill>
          <a:blip r:embed="rId3" cstate="print"/>
          <a:srcRect/>
          <a:stretch>
            <a:fillRect/>
          </a:stretch>
        </p:blipFill>
        <p:spPr bwMode="auto">
          <a:xfrm>
            <a:off x="10638699" y="0"/>
            <a:ext cx="1553301" cy="1553302"/>
          </a:xfrm>
          <a:prstGeom prst="rect">
            <a:avLst/>
          </a:prstGeom>
          <a:noFill/>
        </p:spPr>
      </p:pic>
    </p:spTree>
    <p:extLst>
      <p:ext uri="{BB962C8B-B14F-4D97-AF65-F5344CB8AC3E}">
        <p14:creationId xmlns:p14="http://schemas.microsoft.com/office/powerpoint/2010/main" val="50190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C2808-920F-413C-8DD0-1383E4DF612F}"/>
              </a:ext>
            </a:extLst>
          </p:cNvPr>
          <p:cNvSpPr>
            <a:spLocks noGrp="1"/>
          </p:cNvSpPr>
          <p:nvPr>
            <p:ph idx="4294967295"/>
          </p:nvPr>
        </p:nvSpPr>
        <p:spPr>
          <a:xfrm>
            <a:off x="6175420" y="940495"/>
            <a:ext cx="5704781" cy="5557837"/>
          </a:xfrm>
        </p:spPr>
        <p:txBody>
          <a:bodyPr>
            <a:noAutofit/>
          </a:bodyPr>
          <a:lstStyle/>
          <a:p>
            <a:pPr lvl="0" algn="just">
              <a:buFont typeface="Wingdings" pitchFamily="2" charset="2"/>
              <a:buChar char="§"/>
            </a:pPr>
            <a:r>
              <a:rPr lang="fr-FR" sz="1400" dirty="0"/>
              <a:t>Dans le cadre de ses actions en faveur de la Communauté, le Rotary Club de Casablanca a décidé en 2016 de venir en aide à des villages (douars) se trouvant à la périphérie de la ville en leur permettant d’être branchés à l’eau potable.</a:t>
            </a:r>
          </a:p>
          <a:p>
            <a:pPr lvl="0" algn="just">
              <a:buFont typeface="Wingdings" pitchFamily="2" charset="2"/>
              <a:buChar char="§"/>
            </a:pPr>
            <a:r>
              <a:rPr lang="fr-FR" sz="1400" dirty="0"/>
              <a:t>Ainsi et grâce également à la participation d’autres clubs jumeaux ou contacts, le douar </a:t>
            </a:r>
            <a:r>
              <a:rPr lang="fr-FR" sz="1400" dirty="0" err="1"/>
              <a:t>Ouled</a:t>
            </a:r>
            <a:r>
              <a:rPr lang="fr-FR" sz="1400" dirty="0"/>
              <a:t> Mou comptant 116 familles a pu bénéficier de l’adduction d’eau potable. </a:t>
            </a:r>
          </a:p>
          <a:p>
            <a:pPr algn="just">
              <a:buFont typeface="Wingdings" pitchFamily="2" charset="2"/>
              <a:buChar char="§"/>
            </a:pPr>
            <a:r>
              <a:rPr lang="fr-FR" sz="1400" dirty="0"/>
              <a:t>Fort de cette heureuse expérience, </a:t>
            </a:r>
            <a:r>
              <a:rPr lang="fr-FR" sz="1400" b="1" dirty="0"/>
              <a:t>le Rotary Club de Casablanca a décidé de continuer cette œuvre d’aide à la Communauté</a:t>
            </a:r>
            <a:r>
              <a:rPr lang="fr-FR" sz="1400" dirty="0"/>
              <a:t>, en envisageant  de faire alimenter en eau potable trois autres douars de la même localité. IL s’agit des douars </a:t>
            </a:r>
            <a:r>
              <a:rPr lang="fr-FR" sz="1400" dirty="0" err="1"/>
              <a:t>Ouled</a:t>
            </a:r>
            <a:r>
              <a:rPr lang="fr-FR" sz="1400" dirty="0"/>
              <a:t> Salem, El </a:t>
            </a:r>
            <a:r>
              <a:rPr lang="fr-FR" sz="1400" dirty="0" err="1"/>
              <a:t>Massou</a:t>
            </a:r>
            <a:r>
              <a:rPr lang="fr-FR" sz="1400" dirty="0"/>
              <a:t> et </a:t>
            </a:r>
            <a:r>
              <a:rPr lang="fr-FR" sz="1400" dirty="0" err="1"/>
              <a:t>Ouled</a:t>
            </a:r>
            <a:r>
              <a:rPr lang="fr-FR" sz="1400" dirty="0"/>
              <a:t> </a:t>
            </a:r>
            <a:r>
              <a:rPr lang="fr-FR" sz="1400" dirty="0" err="1"/>
              <a:t>Gouirsou</a:t>
            </a:r>
            <a:r>
              <a:rPr lang="fr-FR" sz="1400" dirty="0"/>
              <a:t>. </a:t>
            </a:r>
            <a:r>
              <a:rPr lang="fr-FR" sz="1400" b="1" u="sng" dirty="0"/>
              <a:t>Les trois représentent 270 familles comptant environ 1 500 personnes.</a:t>
            </a:r>
          </a:p>
          <a:p>
            <a:pPr lvl="0" algn="just">
              <a:buFont typeface="Wingdings" pitchFamily="2" charset="2"/>
              <a:buChar char="§"/>
            </a:pPr>
            <a:r>
              <a:rPr lang="fr-FR" sz="1400" dirty="0"/>
              <a:t>Selon le devis établit par la société de distribution d’eau potable de la ville de Casablanca, </a:t>
            </a:r>
            <a:r>
              <a:rPr lang="fr-FR" sz="1400" b="1" dirty="0" err="1"/>
              <a:t>Lydec</a:t>
            </a:r>
            <a:r>
              <a:rPr lang="fr-FR" sz="1400" b="1" dirty="0"/>
              <a:t> du groupe Suez</a:t>
            </a:r>
            <a:r>
              <a:rPr lang="fr-FR" sz="1400" dirty="0"/>
              <a:t>, le coût total de l’opération est estimé à </a:t>
            </a:r>
            <a:r>
              <a:rPr lang="fr-FR" sz="1400" b="1" dirty="0"/>
              <a:t>126 885 euros </a:t>
            </a:r>
            <a:r>
              <a:rPr lang="fr-FR" sz="1400" dirty="0"/>
              <a:t>et la durée de réalisation du projet est estimée à six mois.   </a:t>
            </a:r>
          </a:p>
          <a:p>
            <a:pPr algn="just">
              <a:buFont typeface="Wingdings" pitchFamily="2" charset="2"/>
              <a:buChar char="§"/>
            </a:pPr>
            <a:r>
              <a:rPr lang="fr-FR" sz="1400" dirty="0"/>
              <a:t>Le Rotary Club de Casablanca, a fait appel encore une fois à certains  clubs jumeaux et contacts lesquels n’ont pas hésités à donner leur accord,  pour cofinancer la contribution restant à la charge du Rotary laquelle s’élève, déduction faite de la contribution des bénéficiaires et de la </a:t>
            </a:r>
            <a:r>
              <a:rPr lang="fr-FR" sz="1400" dirty="0" err="1"/>
              <a:t>Lydec</a:t>
            </a:r>
            <a:r>
              <a:rPr lang="fr-FR" sz="1400" dirty="0"/>
              <a:t>, à 65 325 euros.</a:t>
            </a:r>
          </a:p>
          <a:p>
            <a:pPr algn="just">
              <a:buFont typeface="Wingdings" pitchFamily="2" charset="2"/>
              <a:buChar char="§"/>
            </a:pPr>
            <a:r>
              <a:rPr lang="fr-FR" sz="1400" dirty="0"/>
              <a:t>Les clubs participants sont ainsi outre </a:t>
            </a:r>
            <a:r>
              <a:rPr lang="fr-FR" sz="1400" b="1" dirty="0"/>
              <a:t>Casablanca, Paris Champs Elysées, Paris Lafayette, Barcelona Condal et  Rome Nord Ouest</a:t>
            </a:r>
            <a:r>
              <a:rPr lang="fr-FR" sz="1400" dirty="0"/>
              <a:t>.</a:t>
            </a:r>
          </a:p>
          <a:p>
            <a:pPr marL="0" indent="0" algn="just">
              <a:buNone/>
            </a:pPr>
            <a:endParaRPr lang="fr-FR" sz="1400" dirty="0"/>
          </a:p>
        </p:txBody>
      </p:sp>
      <p:sp>
        <p:nvSpPr>
          <p:cNvPr id="9" name="Title 1">
            <a:extLst>
              <a:ext uri="{FF2B5EF4-FFF2-40B4-BE49-F238E27FC236}">
                <a16:creationId xmlns:a16="http://schemas.microsoft.com/office/drawing/2014/main" id="{CF5D9050-75AE-425F-97F3-A58AC7F939C2}"/>
              </a:ext>
            </a:extLst>
          </p:cNvPr>
          <p:cNvSpPr txBox="1">
            <a:spLocks/>
          </p:cNvSpPr>
          <p:nvPr/>
        </p:nvSpPr>
        <p:spPr>
          <a:xfrm>
            <a:off x="7020969" y="163978"/>
            <a:ext cx="3471063" cy="7711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pPr algn="ctr"/>
            <a:r>
              <a:rPr lang="fr-FR" sz="2000" b="1" dirty="0"/>
              <a:t>Projet</a:t>
            </a:r>
            <a:r>
              <a:rPr lang="fr-FR" sz="2000" dirty="0"/>
              <a:t> </a:t>
            </a:r>
            <a:r>
              <a:rPr lang="fr-FR" sz="2000" b="1" dirty="0"/>
              <a:t>ADDUCTION D’EAU 2018 au Maroc: </a:t>
            </a:r>
          </a:p>
        </p:txBody>
      </p:sp>
      <p:sp>
        <p:nvSpPr>
          <p:cNvPr id="10" name="Title 1">
            <a:extLst>
              <a:ext uri="{FF2B5EF4-FFF2-40B4-BE49-F238E27FC236}">
                <a16:creationId xmlns:a16="http://schemas.microsoft.com/office/drawing/2014/main" id="{48D57E41-C76A-4F36-8F83-0E15A5A13455}"/>
              </a:ext>
            </a:extLst>
          </p:cNvPr>
          <p:cNvSpPr txBox="1">
            <a:spLocks/>
          </p:cNvSpPr>
          <p:nvPr/>
        </p:nvSpPr>
        <p:spPr>
          <a:xfrm>
            <a:off x="424206" y="138550"/>
            <a:ext cx="4506013" cy="771144"/>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fr-FR" sz="2000" b="1" i="0" u="none" strike="noStrike" kern="1200" cap="all" spc="100" normalizeH="0" baseline="0" noProof="0" dirty="0" err="1">
                <a:ln>
                  <a:noFill/>
                </a:ln>
                <a:solidFill>
                  <a:schemeClr val="accent1"/>
                </a:solidFill>
                <a:effectLst/>
                <a:uLnTx/>
                <a:uFillTx/>
                <a:latin typeface="+mj-lt"/>
                <a:ea typeface="+mj-ea"/>
                <a:cs typeface="+mj-cs"/>
              </a:rPr>
              <a:t>Proyecto</a:t>
            </a:r>
            <a:r>
              <a:rPr kumimoji="0" lang="fr-FR" sz="2000" b="0" i="0" u="none" strike="noStrike" kern="1200" cap="all" spc="100" normalizeH="0" baseline="0" noProof="0" dirty="0">
                <a:ln>
                  <a:noFill/>
                </a:ln>
                <a:solidFill>
                  <a:schemeClr val="tx1">
                    <a:lumMod val="95000"/>
                    <a:lumOff val="5000"/>
                  </a:schemeClr>
                </a:solidFill>
                <a:effectLst/>
                <a:uLnTx/>
                <a:uFillTx/>
                <a:latin typeface="+mj-lt"/>
                <a:ea typeface="+mj-ea"/>
                <a:cs typeface="+mj-cs"/>
              </a:rPr>
              <a:t> </a:t>
            </a:r>
            <a:r>
              <a:rPr kumimoji="0" lang="fr-FR" sz="2000" b="1" i="0" u="none" strike="noStrike" kern="1200" cap="all" spc="100" normalizeH="0" baseline="0" noProof="0" dirty="0" err="1">
                <a:ln>
                  <a:noFill/>
                </a:ln>
                <a:solidFill>
                  <a:schemeClr val="accent1"/>
                </a:solidFill>
                <a:effectLst/>
                <a:uLnTx/>
                <a:uFillTx/>
                <a:latin typeface="+mj-lt"/>
                <a:ea typeface="+mj-ea"/>
                <a:cs typeface="+mj-cs"/>
              </a:rPr>
              <a:t>Alimentacion</a:t>
            </a:r>
            <a:r>
              <a:rPr kumimoji="0" lang="fr-FR" sz="2000" b="1" i="0" u="none" strike="noStrike" kern="1200" cap="all" spc="100" normalizeH="0" baseline="0" noProof="0" dirty="0">
                <a:ln>
                  <a:noFill/>
                </a:ln>
                <a:solidFill>
                  <a:schemeClr val="accent1"/>
                </a:solidFill>
                <a:effectLst/>
                <a:uLnTx/>
                <a:uFillTx/>
                <a:latin typeface="+mj-lt"/>
                <a:ea typeface="+mj-ea"/>
                <a:cs typeface="+mj-cs"/>
              </a:rPr>
              <a:t> en </a:t>
            </a:r>
            <a:r>
              <a:rPr kumimoji="0" lang="fr-FR" sz="2000" b="1" i="0" u="none" strike="noStrike" kern="1200" cap="all" spc="100" normalizeH="0" baseline="0" noProof="0" dirty="0" err="1">
                <a:ln>
                  <a:noFill/>
                </a:ln>
                <a:solidFill>
                  <a:schemeClr val="accent1"/>
                </a:solidFill>
                <a:effectLst/>
                <a:uLnTx/>
                <a:uFillTx/>
                <a:latin typeface="+mj-lt"/>
                <a:ea typeface="+mj-ea"/>
                <a:cs typeface="+mj-cs"/>
              </a:rPr>
              <a:t>agua</a:t>
            </a:r>
            <a:r>
              <a:rPr kumimoji="0" lang="fr-FR" sz="2000" b="1" i="0" u="none" strike="noStrike" kern="1200" cap="all" spc="100" normalizeH="0" baseline="0" noProof="0" dirty="0">
                <a:ln>
                  <a:noFill/>
                </a:ln>
                <a:solidFill>
                  <a:schemeClr val="accent1"/>
                </a:solidFill>
                <a:effectLst/>
                <a:uLnTx/>
                <a:uFillTx/>
                <a:latin typeface="+mj-lt"/>
                <a:ea typeface="+mj-ea"/>
                <a:cs typeface="+mj-cs"/>
              </a:rPr>
              <a:t> 2018 en </a:t>
            </a:r>
            <a:r>
              <a:rPr kumimoji="0" lang="fr-FR" sz="2000" b="1" i="0" u="none" strike="noStrike" kern="1200" cap="all" spc="100" normalizeH="0" baseline="0" noProof="0" dirty="0" err="1">
                <a:ln>
                  <a:noFill/>
                </a:ln>
                <a:solidFill>
                  <a:schemeClr val="accent1"/>
                </a:solidFill>
                <a:effectLst/>
                <a:uLnTx/>
                <a:uFillTx/>
                <a:latin typeface="+mj-lt"/>
                <a:ea typeface="+mj-ea"/>
                <a:cs typeface="+mj-cs"/>
              </a:rPr>
              <a:t>Marruecos</a:t>
            </a:r>
            <a:r>
              <a:rPr kumimoji="0" lang="fr-FR" sz="2000" b="1" i="0" u="none" strike="noStrike" kern="1200" cap="all" spc="100" normalizeH="0" baseline="0" noProof="0" dirty="0">
                <a:ln>
                  <a:noFill/>
                </a:ln>
                <a:solidFill>
                  <a:schemeClr val="accent1"/>
                </a:solidFill>
                <a:effectLst/>
                <a:uLnTx/>
                <a:uFillTx/>
                <a:latin typeface="+mj-lt"/>
                <a:ea typeface="+mj-ea"/>
                <a:cs typeface="+mj-cs"/>
              </a:rPr>
              <a:t>: </a:t>
            </a:r>
            <a:br>
              <a:rPr kumimoji="0" lang="fr-FR" sz="2400" b="1" i="0" u="none" strike="noStrike" kern="1200" cap="all" spc="100" normalizeH="0" baseline="0" noProof="0" dirty="0">
                <a:ln>
                  <a:noFill/>
                </a:ln>
                <a:solidFill>
                  <a:schemeClr val="accent1"/>
                </a:solidFill>
                <a:effectLst/>
                <a:uLnTx/>
                <a:uFillTx/>
                <a:latin typeface="+mj-lt"/>
                <a:ea typeface="+mj-ea"/>
                <a:cs typeface="+mj-cs"/>
              </a:rPr>
            </a:br>
            <a:endParaRPr kumimoji="0" lang="fr-FR" sz="2400" b="1" i="0" u="sng" strike="noStrike" kern="1200" cap="all" spc="100" normalizeH="0" baseline="0" noProof="0" dirty="0">
              <a:ln>
                <a:noFill/>
              </a:ln>
              <a:solidFill>
                <a:schemeClr val="accent1"/>
              </a:solidFill>
              <a:effectLst/>
              <a:uLnTx/>
              <a:uFillTx/>
              <a:latin typeface="+mj-lt"/>
              <a:ea typeface="+mj-ea"/>
              <a:cs typeface="+mj-cs"/>
            </a:endParaRPr>
          </a:p>
        </p:txBody>
      </p:sp>
      <p:sp>
        <p:nvSpPr>
          <p:cNvPr id="12" name="Content Placeholder 2">
            <a:extLst>
              <a:ext uri="{FF2B5EF4-FFF2-40B4-BE49-F238E27FC236}">
                <a16:creationId xmlns:a16="http://schemas.microsoft.com/office/drawing/2014/main" id="{C8DC2808-920F-413C-8DD0-1383E4DF612F}"/>
              </a:ext>
            </a:extLst>
          </p:cNvPr>
          <p:cNvSpPr txBox="1">
            <a:spLocks/>
          </p:cNvSpPr>
          <p:nvPr/>
        </p:nvSpPr>
        <p:spPr>
          <a:xfrm>
            <a:off x="226956" y="940467"/>
            <a:ext cx="5440128" cy="5557865"/>
          </a:xfrm>
          <a:prstGeom prst="rect">
            <a:avLst/>
          </a:prstGeom>
        </p:spPr>
        <p:txBody>
          <a:bodyPr vert="horz" lIns="45720" tIns="45720" rIns="45720" bIns="45720" rtlCol="0">
            <a:noAutofit/>
          </a:bodyPr>
          <a:lstStyle/>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Wingdings" pitchFamily="2"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Como parte de sus acciones a favor de la Comunidad, el Club Rotary    de Casablanca decidió en 2016 ayudar a las aldeas (</a:t>
            </a:r>
            <a:r>
              <a:rPr kumimoji="0" lang="es-ES" sz="1400" b="0" i="0" u="none" strike="noStrike" kern="1200" cap="none" spc="0" normalizeH="0" baseline="0" noProof="0" dirty="0" err="1">
                <a:ln>
                  <a:noFill/>
                </a:ln>
                <a:solidFill>
                  <a:schemeClr val="tx1"/>
                </a:solidFill>
                <a:effectLst/>
                <a:uLnTx/>
                <a:uFillTx/>
                <a:latin typeface="+mn-lt"/>
                <a:ea typeface="+mn-ea"/>
                <a:cs typeface="+mn-cs"/>
              </a:rPr>
              <a:t>douars</a:t>
            </a:r>
            <a:r>
              <a:rPr kumimoji="0" lang="es-ES" sz="1400" b="0" i="0" u="none" strike="noStrike" kern="1200" cap="none" spc="0" normalizeH="0" baseline="0" noProof="0" dirty="0">
                <a:ln>
                  <a:noFill/>
                </a:ln>
                <a:solidFill>
                  <a:schemeClr val="tx1"/>
                </a:solidFill>
                <a:effectLst/>
                <a:uLnTx/>
                <a:uFillTx/>
                <a:latin typeface="+mn-lt"/>
                <a:ea typeface="+mn-ea"/>
                <a:cs typeface="+mn-cs"/>
              </a:rPr>
              <a:t>) ubicadas en las afueras de la ciudad permitiéndoles estar conectados a la agua potable.</a:t>
            </a: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Wingdings" pitchFamily="2"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Por lo tanto, y gracias también a la participación de otros clubes gemelos o contactos, </a:t>
            </a:r>
            <a:r>
              <a:rPr kumimoji="0" lang="es-ES" sz="1400" b="0" i="0" u="none" strike="noStrike" kern="1200" cap="none" spc="0" normalizeH="0" baseline="0" noProof="0" dirty="0" err="1">
                <a:ln>
                  <a:noFill/>
                </a:ln>
                <a:solidFill>
                  <a:schemeClr val="tx1"/>
                </a:solidFill>
                <a:effectLst/>
                <a:uLnTx/>
                <a:uFillTx/>
                <a:latin typeface="+mn-lt"/>
                <a:ea typeface="+mn-ea"/>
                <a:cs typeface="+mn-cs"/>
              </a:rPr>
              <a:t>douar</a:t>
            </a:r>
            <a:r>
              <a:rPr kumimoji="0" lang="es-ES" sz="1400" b="0" i="0" u="none" strike="noStrike" kern="1200" cap="none" spc="0" normalizeH="0" baseline="0" noProof="0" dirty="0">
                <a:ln>
                  <a:noFill/>
                </a:ln>
                <a:solidFill>
                  <a:schemeClr val="tx1"/>
                </a:solidFill>
                <a:effectLst/>
                <a:uLnTx/>
                <a:uFillTx/>
                <a:latin typeface="+mn-lt"/>
                <a:ea typeface="+mn-ea"/>
                <a:cs typeface="+mn-cs"/>
              </a:rPr>
              <a:t> </a:t>
            </a:r>
            <a:r>
              <a:rPr kumimoji="0" lang="es-ES" sz="1400" b="0" i="0" u="none" strike="noStrike" kern="1200" cap="none" spc="0" normalizeH="0" baseline="0" noProof="0" dirty="0" err="1">
                <a:ln>
                  <a:noFill/>
                </a:ln>
                <a:solidFill>
                  <a:schemeClr val="tx1"/>
                </a:solidFill>
                <a:effectLst/>
                <a:uLnTx/>
                <a:uFillTx/>
                <a:latin typeface="+mn-lt"/>
                <a:ea typeface="+mn-ea"/>
                <a:cs typeface="+mn-cs"/>
              </a:rPr>
              <a:t>Ouled</a:t>
            </a:r>
            <a:r>
              <a:rPr kumimoji="0" lang="es-ES" sz="1400" b="0" i="0" u="none" strike="noStrike" kern="1200" cap="none" spc="0" normalizeH="0" baseline="0" noProof="0" dirty="0">
                <a:ln>
                  <a:noFill/>
                </a:ln>
                <a:solidFill>
                  <a:schemeClr val="tx1"/>
                </a:solidFill>
                <a:effectLst/>
                <a:uLnTx/>
                <a:uFillTx/>
                <a:latin typeface="+mn-lt"/>
                <a:ea typeface="+mn-ea"/>
                <a:cs typeface="+mn-cs"/>
              </a:rPr>
              <a:t> </a:t>
            </a:r>
            <a:r>
              <a:rPr kumimoji="0" lang="es-ES" sz="1400" b="0" i="0" u="none" strike="noStrike" kern="1200" cap="none" spc="0" normalizeH="0" baseline="0" noProof="0" dirty="0" err="1">
                <a:ln>
                  <a:noFill/>
                </a:ln>
                <a:solidFill>
                  <a:schemeClr val="tx1"/>
                </a:solidFill>
                <a:effectLst/>
                <a:uLnTx/>
                <a:uFillTx/>
                <a:latin typeface="+mn-lt"/>
                <a:ea typeface="+mn-ea"/>
                <a:cs typeface="+mn-cs"/>
              </a:rPr>
              <a:t>Mou</a:t>
            </a:r>
            <a:r>
              <a:rPr kumimoji="0" lang="es-ES" sz="1400" b="0" i="0" u="none" strike="noStrike" kern="1200" cap="none" spc="0" normalizeH="0" baseline="0" noProof="0" dirty="0">
                <a:ln>
                  <a:noFill/>
                </a:ln>
                <a:solidFill>
                  <a:schemeClr val="tx1"/>
                </a:solidFill>
                <a:effectLst/>
                <a:uLnTx/>
                <a:uFillTx/>
                <a:latin typeface="+mn-lt"/>
                <a:ea typeface="+mn-ea"/>
                <a:cs typeface="+mn-cs"/>
              </a:rPr>
              <a:t> con 116 familias pudo beneficiarse del suministro de agua potable.</a:t>
            </a: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Wingdings" pitchFamily="2"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Con esta feliz experiencia, el </a:t>
            </a:r>
            <a:r>
              <a:rPr kumimoji="0" lang="es-ES" sz="1400" b="1" i="0" u="none" strike="noStrike" kern="1200" cap="none" spc="0" normalizeH="0" baseline="0" noProof="0" dirty="0">
                <a:ln>
                  <a:noFill/>
                </a:ln>
                <a:solidFill>
                  <a:schemeClr val="tx1"/>
                </a:solidFill>
                <a:effectLst/>
                <a:uLnTx/>
                <a:uFillTx/>
                <a:latin typeface="+mn-lt"/>
                <a:ea typeface="+mn-ea"/>
                <a:cs typeface="+mn-cs"/>
              </a:rPr>
              <a:t>Rotary Club de Casablanca ha decidido continuar este trabajo de asistencia a la Comunidad</a:t>
            </a:r>
            <a:r>
              <a:rPr kumimoji="0" lang="es-ES" sz="1400" b="0" i="0" u="none" strike="noStrike" kern="1200" cap="none" spc="0" normalizeH="0" baseline="0" noProof="0" dirty="0">
                <a:ln>
                  <a:noFill/>
                </a:ln>
                <a:solidFill>
                  <a:schemeClr val="tx1"/>
                </a:solidFill>
                <a:effectLst/>
                <a:uLnTx/>
                <a:uFillTx/>
                <a:latin typeface="+mn-lt"/>
                <a:ea typeface="+mn-ea"/>
                <a:cs typeface="+mn-cs"/>
              </a:rPr>
              <a:t>, considerando el suministro de agua potable a otros tres </a:t>
            </a:r>
            <a:r>
              <a:rPr kumimoji="0" lang="es-ES" sz="1400" b="0" i="0" u="none" strike="noStrike" kern="1200" cap="none" spc="0" normalizeH="0" baseline="0" noProof="0" dirty="0" err="1">
                <a:ln>
                  <a:noFill/>
                </a:ln>
                <a:solidFill>
                  <a:schemeClr val="tx1"/>
                </a:solidFill>
                <a:effectLst/>
                <a:uLnTx/>
                <a:uFillTx/>
                <a:latin typeface="+mn-lt"/>
                <a:ea typeface="+mn-ea"/>
                <a:cs typeface="+mn-cs"/>
              </a:rPr>
              <a:t>douars</a:t>
            </a:r>
            <a:r>
              <a:rPr kumimoji="0" lang="es-ES" sz="1400" b="0" i="0" u="none" strike="noStrike" kern="1200" cap="none" spc="0" normalizeH="0" baseline="0" noProof="0" dirty="0">
                <a:ln>
                  <a:noFill/>
                </a:ln>
                <a:solidFill>
                  <a:schemeClr val="tx1"/>
                </a:solidFill>
                <a:effectLst/>
                <a:uLnTx/>
                <a:uFillTx/>
                <a:latin typeface="+mn-lt"/>
                <a:ea typeface="+mn-ea"/>
                <a:cs typeface="+mn-cs"/>
              </a:rPr>
              <a:t> de la misma localidad. Son los </a:t>
            </a:r>
            <a:r>
              <a:rPr kumimoji="0" lang="es-ES" sz="1400" b="0" i="0" u="none" strike="noStrike" kern="1200" cap="none" spc="0" normalizeH="0" baseline="0" noProof="0" dirty="0" err="1">
                <a:ln>
                  <a:noFill/>
                </a:ln>
                <a:solidFill>
                  <a:schemeClr val="tx1"/>
                </a:solidFill>
                <a:effectLst/>
                <a:uLnTx/>
                <a:uFillTx/>
                <a:latin typeface="+mn-lt"/>
                <a:ea typeface="+mn-ea"/>
                <a:cs typeface="+mn-cs"/>
              </a:rPr>
              <a:t>douars</a:t>
            </a:r>
            <a:r>
              <a:rPr kumimoji="0" lang="es-ES" sz="1400" b="0" i="0" u="none" strike="noStrike" kern="1200" cap="none" spc="0" normalizeH="0" baseline="0" noProof="0" dirty="0">
                <a:ln>
                  <a:noFill/>
                </a:ln>
                <a:solidFill>
                  <a:schemeClr val="tx1"/>
                </a:solidFill>
                <a:effectLst/>
                <a:uLnTx/>
                <a:uFillTx/>
                <a:latin typeface="+mn-lt"/>
                <a:ea typeface="+mn-ea"/>
                <a:cs typeface="+mn-cs"/>
              </a:rPr>
              <a:t> </a:t>
            </a:r>
            <a:r>
              <a:rPr kumimoji="0" lang="es-ES" sz="1400" b="0" i="0" u="none" strike="noStrike" kern="1200" cap="none" spc="0" normalizeH="0" baseline="0" noProof="0" dirty="0" err="1">
                <a:ln>
                  <a:noFill/>
                </a:ln>
                <a:solidFill>
                  <a:schemeClr val="tx1"/>
                </a:solidFill>
                <a:effectLst/>
                <a:uLnTx/>
                <a:uFillTx/>
                <a:latin typeface="+mn-lt"/>
                <a:ea typeface="+mn-ea"/>
                <a:cs typeface="+mn-cs"/>
              </a:rPr>
              <a:t>Ouled</a:t>
            </a:r>
            <a:r>
              <a:rPr kumimoji="0" lang="es-ES" sz="1400" b="0" i="0" u="none" strike="noStrike" kern="1200" cap="none" spc="0" normalizeH="0" baseline="0" noProof="0" dirty="0">
                <a:ln>
                  <a:noFill/>
                </a:ln>
                <a:solidFill>
                  <a:schemeClr val="tx1"/>
                </a:solidFill>
                <a:effectLst/>
                <a:uLnTx/>
                <a:uFillTx/>
                <a:latin typeface="+mn-lt"/>
                <a:ea typeface="+mn-ea"/>
                <a:cs typeface="+mn-cs"/>
              </a:rPr>
              <a:t> Salem, El </a:t>
            </a:r>
            <a:r>
              <a:rPr kumimoji="0" lang="es-ES" sz="1400" b="0" i="0" u="none" strike="noStrike" kern="1200" cap="none" spc="0" normalizeH="0" baseline="0" noProof="0" dirty="0" err="1">
                <a:ln>
                  <a:noFill/>
                </a:ln>
                <a:solidFill>
                  <a:schemeClr val="tx1"/>
                </a:solidFill>
                <a:effectLst/>
                <a:uLnTx/>
                <a:uFillTx/>
                <a:latin typeface="+mn-lt"/>
                <a:ea typeface="+mn-ea"/>
                <a:cs typeface="+mn-cs"/>
              </a:rPr>
              <a:t>Massou</a:t>
            </a:r>
            <a:r>
              <a:rPr kumimoji="0" lang="es-ES" sz="1400" b="0" i="0" u="none" strike="noStrike" kern="1200" cap="none" spc="0" normalizeH="0" baseline="0" noProof="0" dirty="0">
                <a:ln>
                  <a:noFill/>
                </a:ln>
                <a:solidFill>
                  <a:schemeClr val="tx1"/>
                </a:solidFill>
                <a:effectLst/>
                <a:uLnTx/>
                <a:uFillTx/>
                <a:latin typeface="+mn-lt"/>
                <a:ea typeface="+mn-ea"/>
                <a:cs typeface="+mn-cs"/>
              </a:rPr>
              <a:t> y </a:t>
            </a:r>
            <a:r>
              <a:rPr kumimoji="0" lang="es-ES" sz="1400" b="0" i="0" u="none" strike="noStrike" kern="1200" cap="none" spc="0" normalizeH="0" baseline="0" noProof="0" dirty="0" err="1">
                <a:ln>
                  <a:noFill/>
                </a:ln>
                <a:solidFill>
                  <a:schemeClr val="tx1"/>
                </a:solidFill>
                <a:effectLst/>
                <a:uLnTx/>
                <a:uFillTx/>
                <a:latin typeface="+mn-lt"/>
                <a:ea typeface="+mn-ea"/>
                <a:cs typeface="+mn-cs"/>
              </a:rPr>
              <a:t>Ouled</a:t>
            </a:r>
            <a:r>
              <a:rPr kumimoji="0" lang="es-ES" sz="1400" b="0" i="0" u="none" strike="noStrike" kern="1200" cap="none" spc="0" normalizeH="0" baseline="0" noProof="0" dirty="0">
                <a:ln>
                  <a:noFill/>
                </a:ln>
                <a:solidFill>
                  <a:schemeClr val="tx1"/>
                </a:solidFill>
                <a:effectLst/>
                <a:uLnTx/>
                <a:uFillTx/>
                <a:latin typeface="+mn-lt"/>
                <a:ea typeface="+mn-ea"/>
                <a:cs typeface="+mn-cs"/>
              </a:rPr>
              <a:t> </a:t>
            </a:r>
            <a:r>
              <a:rPr kumimoji="0" lang="es-ES" sz="1400" b="0" i="0" u="none" strike="noStrike" kern="1200" cap="none" spc="0" normalizeH="0" baseline="0" noProof="0" dirty="0" err="1">
                <a:ln>
                  <a:noFill/>
                </a:ln>
                <a:solidFill>
                  <a:schemeClr val="tx1"/>
                </a:solidFill>
                <a:effectLst/>
                <a:uLnTx/>
                <a:uFillTx/>
                <a:latin typeface="+mn-lt"/>
                <a:ea typeface="+mn-ea"/>
                <a:cs typeface="+mn-cs"/>
              </a:rPr>
              <a:t>Gouirsou</a:t>
            </a:r>
            <a:r>
              <a:rPr kumimoji="0" lang="es-ES" sz="1400" b="0" i="0" u="none" strike="noStrike" kern="1200" cap="none" spc="0" normalizeH="0" baseline="0" noProof="0" dirty="0">
                <a:ln>
                  <a:noFill/>
                </a:ln>
                <a:solidFill>
                  <a:schemeClr val="tx1"/>
                </a:solidFill>
                <a:effectLst/>
                <a:uLnTx/>
                <a:uFillTx/>
                <a:latin typeface="+mn-lt"/>
                <a:ea typeface="+mn-ea"/>
                <a:cs typeface="+mn-cs"/>
              </a:rPr>
              <a:t>. </a:t>
            </a:r>
            <a:r>
              <a:rPr kumimoji="0" lang="es-ES" sz="1400" b="1" i="0" u="sng" strike="noStrike" kern="1200" cap="none" spc="0" normalizeH="0" baseline="0" noProof="0" dirty="0">
                <a:ln>
                  <a:noFill/>
                </a:ln>
                <a:solidFill>
                  <a:schemeClr val="tx1"/>
                </a:solidFill>
                <a:effectLst/>
                <a:uLnTx/>
                <a:uFillTx/>
                <a:latin typeface="+mn-lt"/>
                <a:ea typeface="+mn-ea"/>
                <a:cs typeface="+mn-cs"/>
              </a:rPr>
              <a:t>Los tres representan 270 familias con aproximadamente 1,500 personas.</a:t>
            </a: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Wingdings" pitchFamily="2"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De acuerdo con la cotización preparada por la empresa de agua potable de la ciudad de Casablanca, </a:t>
            </a:r>
            <a:r>
              <a:rPr kumimoji="0" lang="es-ES" sz="1400" b="1" i="0" u="none" strike="noStrike" kern="1200" cap="none" spc="0" normalizeH="0" baseline="0" noProof="0" dirty="0" err="1">
                <a:ln>
                  <a:noFill/>
                </a:ln>
                <a:solidFill>
                  <a:schemeClr val="tx1"/>
                </a:solidFill>
                <a:effectLst/>
                <a:uLnTx/>
                <a:uFillTx/>
                <a:latin typeface="+mn-lt"/>
                <a:ea typeface="+mn-ea"/>
                <a:cs typeface="+mn-cs"/>
              </a:rPr>
              <a:t>Lydec</a:t>
            </a:r>
            <a:r>
              <a:rPr kumimoji="0" lang="es-ES" sz="1400" b="1" i="0" u="none" strike="noStrike" kern="1200" cap="none" spc="0" normalizeH="0" baseline="0" noProof="0" dirty="0">
                <a:ln>
                  <a:noFill/>
                </a:ln>
                <a:solidFill>
                  <a:schemeClr val="tx1"/>
                </a:solidFill>
                <a:effectLst/>
                <a:uLnTx/>
                <a:uFillTx/>
                <a:latin typeface="+mn-lt"/>
                <a:ea typeface="+mn-ea"/>
                <a:cs typeface="+mn-cs"/>
              </a:rPr>
              <a:t> del grupo Suez</a:t>
            </a:r>
            <a:r>
              <a:rPr kumimoji="0" lang="es-ES" sz="1400" b="0" i="0" u="none" strike="noStrike" kern="1200" cap="none" spc="0" normalizeH="0" baseline="0" noProof="0" dirty="0">
                <a:ln>
                  <a:noFill/>
                </a:ln>
                <a:solidFill>
                  <a:schemeClr val="tx1"/>
                </a:solidFill>
                <a:effectLst/>
                <a:uLnTx/>
                <a:uFillTx/>
                <a:latin typeface="+mn-lt"/>
                <a:ea typeface="+mn-ea"/>
                <a:cs typeface="+mn-cs"/>
              </a:rPr>
              <a:t>, el costo total de la operación se estima e</a:t>
            </a:r>
            <a:r>
              <a:rPr kumimoji="0" lang="fr-FR" sz="1400" b="0" i="0" u="none" strike="noStrike" kern="1200" cap="none" spc="0" normalizeH="0" baseline="0" noProof="0" dirty="0">
                <a:ln>
                  <a:noFill/>
                </a:ln>
                <a:solidFill>
                  <a:schemeClr val="tx1"/>
                </a:solidFill>
                <a:effectLst/>
                <a:uLnTx/>
                <a:uFillTx/>
                <a:latin typeface="+mn-lt"/>
                <a:ea typeface="+mn-ea"/>
                <a:cs typeface="+mn-cs"/>
              </a:rPr>
              <a:t>n 126 885 </a:t>
            </a:r>
            <a:r>
              <a:rPr kumimoji="0" lang="es-ES" sz="1400" b="1" i="0" u="none" strike="noStrike" kern="1200" cap="none" spc="0" normalizeH="0" baseline="0" noProof="0" dirty="0">
                <a:ln>
                  <a:noFill/>
                </a:ln>
                <a:solidFill>
                  <a:schemeClr val="tx1"/>
                </a:solidFill>
                <a:effectLst/>
                <a:uLnTx/>
                <a:uFillTx/>
                <a:latin typeface="+mn-lt"/>
                <a:ea typeface="+mn-ea"/>
                <a:cs typeface="+mn-cs"/>
              </a:rPr>
              <a:t>euros </a:t>
            </a:r>
            <a:r>
              <a:rPr kumimoji="0" lang="es-ES" sz="1400" b="0" i="0" u="none" strike="noStrike" kern="1200" cap="none" spc="0" normalizeH="0" baseline="0" noProof="0" dirty="0">
                <a:ln>
                  <a:noFill/>
                </a:ln>
                <a:solidFill>
                  <a:schemeClr val="tx1"/>
                </a:solidFill>
                <a:effectLst/>
                <a:uLnTx/>
                <a:uFillTx/>
                <a:latin typeface="+mn-lt"/>
                <a:ea typeface="+mn-ea"/>
                <a:cs typeface="+mn-cs"/>
              </a:rPr>
              <a:t>y la duración del proyecto se estima en seis meses.</a:t>
            </a: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Wingdings" pitchFamily="2"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El Club Rotary de Casablanca ha vuelto a apelar a ciertos clubes gemelos y contactos, que no han dudado en dar su consentimiento, para cofinanciar la contribución restante de Rotary, que se deduce de la contribución beneficiarios y </a:t>
            </a:r>
            <a:r>
              <a:rPr kumimoji="0" lang="es-ES" sz="1400" b="0" i="0" u="none" strike="noStrike" kern="1200" cap="none" spc="0" normalizeH="0" baseline="0" noProof="0" dirty="0" err="1">
                <a:ln>
                  <a:noFill/>
                </a:ln>
                <a:solidFill>
                  <a:schemeClr val="tx1"/>
                </a:solidFill>
                <a:effectLst/>
                <a:uLnTx/>
                <a:uFillTx/>
                <a:latin typeface="+mn-lt"/>
                <a:ea typeface="+mn-ea"/>
                <a:cs typeface="+mn-cs"/>
              </a:rPr>
              <a:t>Lyd</a:t>
            </a:r>
            <a:r>
              <a:rPr kumimoji="0" lang="fr-FR" sz="1400" b="0" i="0" u="none" strike="noStrike" kern="1200" cap="none" spc="0" normalizeH="0" baseline="0" noProof="0" dirty="0" err="1">
                <a:ln>
                  <a:noFill/>
                </a:ln>
                <a:solidFill>
                  <a:schemeClr val="tx1"/>
                </a:solidFill>
                <a:effectLst/>
                <a:uLnTx/>
                <a:uFillTx/>
                <a:latin typeface="+mn-lt"/>
                <a:ea typeface="+mn-ea"/>
                <a:cs typeface="+mn-cs"/>
              </a:rPr>
              <a:t>ec</a:t>
            </a:r>
            <a:r>
              <a:rPr kumimoji="0" lang="fr-FR" sz="1400" b="0" i="0" u="none" strike="noStrike" kern="1200" cap="none" spc="0" normalizeH="0" baseline="0" noProof="0" dirty="0">
                <a:ln>
                  <a:noFill/>
                </a:ln>
                <a:solidFill>
                  <a:schemeClr val="tx1"/>
                </a:solidFill>
                <a:effectLst/>
                <a:uLnTx/>
                <a:uFillTx/>
                <a:latin typeface="+mn-lt"/>
                <a:ea typeface="+mn-ea"/>
                <a:cs typeface="+mn-cs"/>
              </a:rPr>
              <a:t> 65 325</a:t>
            </a:r>
            <a:r>
              <a:rPr kumimoji="0" lang="es-ES" sz="1400" b="0" i="0" u="none" strike="noStrike" kern="1200" cap="none" spc="0" normalizeH="0" baseline="0" noProof="0" dirty="0">
                <a:ln>
                  <a:noFill/>
                </a:ln>
                <a:solidFill>
                  <a:schemeClr val="tx1"/>
                </a:solidFill>
                <a:effectLst/>
                <a:uLnTx/>
                <a:uFillTx/>
                <a:latin typeface="+mn-lt"/>
                <a:ea typeface="+mn-ea"/>
                <a:cs typeface="+mn-cs"/>
              </a:rPr>
              <a:t> euros.</a:t>
            </a: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Wingdings" pitchFamily="2" charset="2"/>
              <a:buChar char="§"/>
              <a:tabLst/>
              <a:defRPr/>
            </a:pPr>
            <a:r>
              <a:rPr kumimoji="0" lang="es-ES" sz="1400" b="0" i="0" u="none" strike="noStrike" kern="1200" cap="none" spc="0" normalizeH="0" baseline="0" noProof="0" dirty="0">
                <a:ln>
                  <a:noFill/>
                </a:ln>
                <a:solidFill>
                  <a:schemeClr val="tx1"/>
                </a:solidFill>
                <a:effectLst/>
                <a:uLnTx/>
                <a:uFillTx/>
                <a:latin typeface="+mn-lt"/>
                <a:ea typeface="+mn-ea"/>
                <a:cs typeface="+mn-cs"/>
              </a:rPr>
              <a:t>Los clubes participantes están bien además de </a:t>
            </a:r>
            <a:r>
              <a:rPr kumimoji="0" lang="es-ES" sz="1400" b="1" i="0" u="none" strike="noStrike" kern="1200" cap="none" spc="0" normalizeH="0" baseline="0" noProof="0" dirty="0">
                <a:ln>
                  <a:noFill/>
                </a:ln>
                <a:solidFill>
                  <a:schemeClr val="tx1"/>
                </a:solidFill>
                <a:effectLst/>
                <a:uLnTx/>
                <a:uFillTx/>
                <a:latin typeface="+mn-lt"/>
                <a:ea typeface="+mn-ea"/>
                <a:cs typeface="+mn-cs"/>
              </a:rPr>
              <a:t>Casablanca, Paris </a:t>
            </a:r>
            <a:r>
              <a:rPr kumimoji="0" lang="es-ES" sz="1400" b="1" i="0" u="none" strike="noStrike" kern="1200" cap="none" spc="0" normalizeH="0" baseline="0" noProof="0" dirty="0" err="1">
                <a:ln>
                  <a:noFill/>
                </a:ln>
                <a:solidFill>
                  <a:schemeClr val="tx1"/>
                </a:solidFill>
                <a:effectLst/>
                <a:uLnTx/>
                <a:uFillTx/>
                <a:latin typeface="+mn-lt"/>
                <a:ea typeface="+mn-ea"/>
                <a:cs typeface="+mn-cs"/>
              </a:rPr>
              <a:t>Champs</a:t>
            </a:r>
            <a:r>
              <a:rPr kumimoji="0" lang="es-ES" sz="1400" b="1" i="0" u="none" strike="noStrike" kern="1200" cap="none" spc="0" normalizeH="0" baseline="0" noProof="0" dirty="0">
                <a:ln>
                  <a:noFill/>
                </a:ln>
                <a:solidFill>
                  <a:schemeClr val="tx1"/>
                </a:solidFill>
                <a:effectLst/>
                <a:uLnTx/>
                <a:uFillTx/>
                <a:latin typeface="+mn-lt"/>
                <a:ea typeface="+mn-ea"/>
                <a:cs typeface="+mn-cs"/>
              </a:rPr>
              <a:t> </a:t>
            </a:r>
            <a:r>
              <a:rPr kumimoji="0" lang="es-ES" sz="1400" b="1" i="0" u="none" strike="noStrike" kern="1200" cap="none" spc="0" normalizeH="0" baseline="0" noProof="0" dirty="0" err="1">
                <a:ln>
                  <a:noFill/>
                </a:ln>
                <a:solidFill>
                  <a:schemeClr val="tx1"/>
                </a:solidFill>
                <a:effectLst/>
                <a:uLnTx/>
                <a:uFillTx/>
                <a:latin typeface="+mn-lt"/>
                <a:ea typeface="+mn-ea"/>
                <a:cs typeface="+mn-cs"/>
              </a:rPr>
              <a:t>Elysees</a:t>
            </a:r>
            <a:r>
              <a:rPr kumimoji="0" lang="es-ES" sz="1400" b="1" i="0" u="none" strike="noStrike" kern="1200" cap="none" spc="0" normalizeH="0" baseline="0" noProof="0" dirty="0">
                <a:ln>
                  <a:noFill/>
                </a:ln>
                <a:solidFill>
                  <a:schemeClr val="tx1"/>
                </a:solidFill>
                <a:effectLst/>
                <a:uLnTx/>
                <a:uFillTx/>
                <a:latin typeface="+mn-lt"/>
                <a:ea typeface="+mn-ea"/>
                <a:cs typeface="+mn-cs"/>
              </a:rPr>
              <a:t>, Paris Lafayette, Barcelona Condal y Rome Nord </a:t>
            </a:r>
            <a:r>
              <a:rPr kumimoji="0" lang="es-ES" sz="1400" b="1" i="0" u="none" strike="noStrike" kern="1200" cap="none" spc="0" normalizeH="0" baseline="0" noProof="0" dirty="0" err="1">
                <a:ln>
                  <a:noFill/>
                </a:ln>
                <a:solidFill>
                  <a:schemeClr val="tx1"/>
                </a:solidFill>
                <a:effectLst/>
                <a:uLnTx/>
                <a:uFillTx/>
                <a:latin typeface="+mn-lt"/>
                <a:ea typeface="+mn-ea"/>
                <a:cs typeface="+mn-cs"/>
              </a:rPr>
              <a:t>Ouest</a:t>
            </a:r>
            <a:r>
              <a:rPr kumimoji="0" lang="es-ES" sz="1400" b="0" i="0" u="none" strike="noStrike" kern="1200" cap="none" spc="0" normalizeH="0" baseline="0" noProof="0" dirty="0">
                <a:ln>
                  <a:noFill/>
                </a:ln>
                <a:solidFill>
                  <a:schemeClr val="tx1"/>
                </a:solidFill>
                <a:effectLst/>
                <a:uLnTx/>
                <a:uFillTx/>
                <a:latin typeface="+mn-lt"/>
                <a:ea typeface="+mn-ea"/>
                <a:cs typeface="+mn-cs"/>
              </a:rPr>
              <a:t>.</a:t>
            </a:r>
            <a:endParaRPr kumimoji="0" lang="fr-FR" sz="1400" b="0" i="0" u="none" strike="noStrike" kern="1200" cap="none" spc="0" normalizeH="0" baseline="0" noProof="0" dirty="0">
              <a:ln>
                <a:noFill/>
              </a:ln>
              <a:solidFill>
                <a:schemeClr val="tx1"/>
              </a:solidFill>
              <a:effectLst/>
              <a:uLnTx/>
              <a:uFillTx/>
              <a:latin typeface="+mn-lt"/>
              <a:ea typeface="+mn-ea"/>
              <a:cs typeface="+mn-cs"/>
            </a:endParaRP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Tw Cen MT" panose="020B0602020104020603" pitchFamily="34" charset="0"/>
              <a:buChar char=" "/>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 </a:t>
            </a:r>
          </a:p>
          <a:p>
            <a:pPr marL="91440" marR="0" lvl="0" indent="-91440" algn="just" defTabSz="914400" rtl="0" eaLnBrk="1" fontAlgn="auto" latinLnBrk="0" hangingPunct="1">
              <a:lnSpc>
                <a:spcPct val="90000"/>
              </a:lnSpc>
              <a:spcBef>
                <a:spcPts val="1200"/>
              </a:spcBef>
              <a:spcAft>
                <a:spcPts val="200"/>
              </a:spcAft>
              <a:buClr>
                <a:schemeClr val="accent1"/>
              </a:buClr>
              <a:buSzPct val="100000"/>
              <a:buFont typeface="Wingdings" pitchFamily="2" charset="2"/>
              <a:buChar char="§"/>
              <a:tabLst/>
              <a:defRPr/>
            </a:pPr>
            <a:endParaRPr kumimoji="0" lang="fr-FR"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4" name="Straight Connector 3">
            <a:extLst>
              <a:ext uri="{FF2B5EF4-FFF2-40B4-BE49-F238E27FC236}">
                <a16:creationId xmlns:a16="http://schemas.microsoft.com/office/drawing/2014/main" id="{B71E78FF-0A59-414E-9F23-0329495C3895}"/>
              </a:ext>
            </a:extLst>
          </p:cNvPr>
          <p:cNvCxnSpPr/>
          <p:nvPr/>
        </p:nvCxnSpPr>
        <p:spPr>
          <a:xfrm>
            <a:off x="1800519" y="2611225"/>
            <a:ext cx="18853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ACE38A-E2B6-4748-A4BA-3CAE047B22AA}"/>
              </a:ext>
            </a:extLst>
          </p:cNvPr>
          <p:cNvCxnSpPr/>
          <p:nvPr/>
        </p:nvCxnSpPr>
        <p:spPr>
          <a:xfrm>
            <a:off x="8085129" y="2603370"/>
            <a:ext cx="18853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4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B3984B2-3C0D-4ED0-B5D6-81414A96F27B}"/>
              </a:ext>
            </a:extLst>
          </p:cNvPr>
          <p:cNvGraphicFramePr/>
          <p:nvPr>
            <p:extLst>
              <p:ext uri="{D42A27DB-BD31-4B8C-83A1-F6EECF244321}">
                <p14:modId xmlns:p14="http://schemas.microsoft.com/office/powerpoint/2010/main" val="1033826914"/>
              </p:ext>
            </p:extLst>
          </p:nvPr>
        </p:nvGraphicFramePr>
        <p:xfrm>
          <a:off x="685797" y="939520"/>
          <a:ext cx="10227733" cy="5215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0FEB6FB-0ED0-4A49-9C30-EE6EF03E4B71}"/>
              </a:ext>
            </a:extLst>
          </p:cNvPr>
          <p:cNvSpPr txBox="1"/>
          <p:nvPr/>
        </p:nvSpPr>
        <p:spPr>
          <a:xfrm>
            <a:off x="3107264" y="1980528"/>
            <a:ext cx="1752601" cy="461665"/>
          </a:xfrm>
          <a:prstGeom prst="rect">
            <a:avLst/>
          </a:prstGeom>
          <a:noFill/>
        </p:spPr>
        <p:txBody>
          <a:bodyPr wrap="square" rtlCol="0">
            <a:spAutoFit/>
          </a:bodyPr>
          <a:lstStyle/>
          <a:p>
            <a:r>
              <a:rPr lang="es-ES_tradnl" sz="1200" b="1" i="1" u="sng" dirty="0"/>
              <a:t>2 meses</a:t>
            </a:r>
          </a:p>
          <a:p>
            <a:r>
              <a:rPr lang="es-ES_tradnl" sz="1200" i="1" dirty="0"/>
              <a:t>Pedidos Materiales etc..</a:t>
            </a:r>
            <a:endParaRPr lang="es-ES" sz="1200" i="1" dirty="0"/>
          </a:p>
        </p:txBody>
      </p:sp>
      <p:sp>
        <p:nvSpPr>
          <p:cNvPr id="4" name="TextBox 3">
            <a:extLst>
              <a:ext uri="{FF2B5EF4-FFF2-40B4-BE49-F238E27FC236}">
                <a16:creationId xmlns:a16="http://schemas.microsoft.com/office/drawing/2014/main" id="{7A3EE3A2-4CE3-4B34-A760-8C757C7D9959}"/>
              </a:ext>
            </a:extLst>
          </p:cNvPr>
          <p:cNvSpPr txBox="1"/>
          <p:nvPr/>
        </p:nvSpPr>
        <p:spPr>
          <a:xfrm>
            <a:off x="5219699" y="4312136"/>
            <a:ext cx="1752601" cy="646331"/>
          </a:xfrm>
          <a:prstGeom prst="rect">
            <a:avLst/>
          </a:prstGeom>
          <a:noFill/>
        </p:spPr>
        <p:txBody>
          <a:bodyPr wrap="square" rtlCol="0">
            <a:spAutoFit/>
          </a:bodyPr>
          <a:lstStyle/>
          <a:p>
            <a:r>
              <a:rPr lang="es-ES_tradnl" sz="1200" b="1" i="1" u="sng" dirty="0"/>
              <a:t>6 meses</a:t>
            </a:r>
          </a:p>
          <a:p>
            <a:r>
              <a:rPr lang="es-ES_tradnl" sz="1200" i="1" dirty="0"/>
              <a:t>Con participación población local</a:t>
            </a:r>
            <a:endParaRPr lang="es-ES" sz="1200" i="1" dirty="0"/>
          </a:p>
        </p:txBody>
      </p:sp>
      <p:sp>
        <p:nvSpPr>
          <p:cNvPr id="5" name="TextBox 4">
            <a:extLst>
              <a:ext uri="{FF2B5EF4-FFF2-40B4-BE49-F238E27FC236}">
                <a16:creationId xmlns:a16="http://schemas.microsoft.com/office/drawing/2014/main" id="{DD4BC93A-273D-4EF1-809B-2E137DB9F39F}"/>
              </a:ext>
            </a:extLst>
          </p:cNvPr>
          <p:cNvSpPr txBox="1"/>
          <p:nvPr/>
        </p:nvSpPr>
        <p:spPr>
          <a:xfrm>
            <a:off x="7675029" y="1922700"/>
            <a:ext cx="1752601" cy="646331"/>
          </a:xfrm>
          <a:prstGeom prst="rect">
            <a:avLst/>
          </a:prstGeom>
          <a:noFill/>
        </p:spPr>
        <p:txBody>
          <a:bodyPr wrap="square" rtlCol="0">
            <a:spAutoFit/>
          </a:bodyPr>
          <a:lstStyle/>
          <a:p>
            <a:r>
              <a:rPr lang="es-ES_tradnl" sz="1200" b="1" i="1" u="sng" dirty="0"/>
              <a:t>2 meses</a:t>
            </a:r>
          </a:p>
          <a:p>
            <a:r>
              <a:rPr lang="es-ES_tradnl" sz="1200" i="1" dirty="0"/>
              <a:t>Recepción provisional / testeo / recepción final</a:t>
            </a:r>
            <a:endParaRPr lang="es-ES" sz="1200" i="1" dirty="0"/>
          </a:p>
        </p:txBody>
      </p:sp>
      <p:sp>
        <p:nvSpPr>
          <p:cNvPr id="6" name="TextBox 5">
            <a:extLst>
              <a:ext uri="{FF2B5EF4-FFF2-40B4-BE49-F238E27FC236}">
                <a16:creationId xmlns:a16="http://schemas.microsoft.com/office/drawing/2014/main" id="{1E428994-7893-4D51-BB48-744854E18F4B}"/>
              </a:ext>
            </a:extLst>
          </p:cNvPr>
          <p:cNvSpPr txBox="1"/>
          <p:nvPr/>
        </p:nvSpPr>
        <p:spPr>
          <a:xfrm>
            <a:off x="9546168" y="4219803"/>
            <a:ext cx="1752601" cy="276999"/>
          </a:xfrm>
          <a:prstGeom prst="rect">
            <a:avLst/>
          </a:prstGeom>
          <a:noFill/>
        </p:spPr>
        <p:txBody>
          <a:bodyPr wrap="square" rtlCol="0">
            <a:spAutoFit/>
          </a:bodyPr>
          <a:lstStyle/>
          <a:p>
            <a:r>
              <a:rPr lang="es-ES_tradnl" sz="1200" b="1" i="1" u="sng" dirty="0"/>
              <a:t>1 mes</a:t>
            </a:r>
          </a:p>
        </p:txBody>
      </p:sp>
      <p:sp>
        <p:nvSpPr>
          <p:cNvPr id="7" name="Title 6">
            <a:extLst>
              <a:ext uri="{FF2B5EF4-FFF2-40B4-BE49-F238E27FC236}">
                <a16:creationId xmlns:a16="http://schemas.microsoft.com/office/drawing/2014/main" id="{16DB8900-C0C1-4E26-A8C0-5C3CAD6AA3CC}"/>
              </a:ext>
            </a:extLst>
          </p:cNvPr>
          <p:cNvSpPr>
            <a:spLocks noGrp="1"/>
          </p:cNvSpPr>
          <p:nvPr>
            <p:ph type="title"/>
          </p:nvPr>
        </p:nvSpPr>
        <p:spPr/>
        <p:txBody>
          <a:bodyPr/>
          <a:lstStyle/>
          <a:p>
            <a:r>
              <a:rPr lang="es-ES_tradnl" dirty="0" err="1"/>
              <a:t>planning</a:t>
            </a:r>
            <a:r>
              <a:rPr lang="es-ES_tradnl" dirty="0"/>
              <a:t> del proyecto</a:t>
            </a:r>
            <a:endParaRPr lang="es-ES" dirty="0"/>
          </a:p>
        </p:txBody>
      </p:sp>
      <p:sp>
        <p:nvSpPr>
          <p:cNvPr id="9" name="TextBox 8">
            <a:extLst>
              <a:ext uri="{FF2B5EF4-FFF2-40B4-BE49-F238E27FC236}">
                <a16:creationId xmlns:a16="http://schemas.microsoft.com/office/drawing/2014/main" id="{0818FDEC-A007-438C-9FD6-884F82CFDC04}"/>
              </a:ext>
            </a:extLst>
          </p:cNvPr>
          <p:cNvSpPr txBox="1"/>
          <p:nvPr/>
        </p:nvSpPr>
        <p:spPr>
          <a:xfrm>
            <a:off x="1007192" y="5050800"/>
            <a:ext cx="9821334" cy="1015663"/>
          </a:xfrm>
          <a:prstGeom prst="rect">
            <a:avLst/>
          </a:prstGeom>
          <a:noFill/>
        </p:spPr>
        <p:txBody>
          <a:bodyPr wrap="square" rtlCol="0">
            <a:spAutoFit/>
          </a:bodyPr>
          <a:lstStyle/>
          <a:p>
            <a:pPr marL="285750" indent="-285750">
              <a:buFont typeface="Wingdings" panose="05000000000000000000" pitchFamily="2" charset="2"/>
              <a:buChar char="Ø"/>
            </a:pPr>
            <a:r>
              <a:rPr lang="es-ES_tradnl" sz="2000" dirty="0">
                <a:solidFill>
                  <a:schemeClr val="accent2"/>
                </a:solidFill>
              </a:rPr>
              <a:t>Una visita de las obras estará organizada durante las obras y a la recepción / finalización del proyecto</a:t>
            </a:r>
          </a:p>
          <a:p>
            <a:pPr marL="285750" indent="-285750">
              <a:buFont typeface="Wingdings" panose="05000000000000000000" pitchFamily="2" charset="2"/>
              <a:buChar char="Ø"/>
            </a:pPr>
            <a:endParaRPr lang="es-ES" sz="2000" dirty="0">
              <a:solidFill>
                <a:schemeClr val="accent2"/>
              </a:solidFill>
            </a:endParaRPr>
          </a:p>
        </p:txBody>
      </p:sp>
      <p:cxnSp>
        <p:nvCxnSpPr>
          <p:cNvPr id="11" name="Straight Arrow Connector 10">
            <a:extLst>
              <a:ext uri="{FF2B5EF4-FFF2-40B4-BE49-F238E27FC236}">
                <a16:creationId xmlns:a16="http://schemas.microsoft.com/office/drawing/2014/main" id="{4A054A43-A7BC-48F3-A44D-4065FC7046EE}"/>
              </a:ext>
            </a:extLst>
          </p:cNvPr>
          <p:cNvCxnSpPr/>
          <p:nvPr/>
        </p:nvCxnSpPr>
        <p:spPr>
          <a:xfrm>
            <a:off x="3230031" y="2799268"/>
            <a:ext cx="753534" cy="0"/>
          </a:xfrm>
          <a:prstGeom prst="straightConnector1">
            <a:avLst/>
          </a:prstGeom>
          <a:ln w="254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4464754A-498C-436C-BD06-28E30A3E86AA}"/>
              </a:ext>
            </a:extLst>
          </p:cNvPr>
          <p:cNvCxnSpPr>
            <a:cxnSpLocks/>
          </p:cNvCxnSpPr>
          <p:nvPr/>
        </p:nvCxnSpPr>
        <p:spPr>
          <a:xfrm>
            <a:off x="4923364" y="4288970"/>
            <a:ext cx="1841503" cy="0"/>
          </a:xfrm>
          <a:prstGeom prst="straightConnector1">
            <a:avLst/>
          </a:prstGeom>
          <a:ln w="254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70C7983C-079C-41CE-B8B4-48241D77D427}"/>
              </a:ext>
            </a:extLst>
          </p:cNvPr>
          <p:cNvCxnSpPr/>
          <p:nvPr/>
        </p:nvCxnSpPr>
        <p:spPr>
          <a:xfrm>
            <a:off x="7675029" y="2848209"/>
            <a:ext cx="753534" cy="0"/>
          </a:xfrm>
          <a:prstGeom prst="straightConnector1">
            <a:avLst/>
          </a:prstGeom>
          <a:ln w="254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DE726208-836F-49DA-B247-10167F01427B}"/>
              </a:ext>
            </a:extLst>
          </p:cNvPr>
          <p:cNvCxnSpPr/>
          <p:nvPr/>
        </p:nvCxnSpPr>
        <p:spPr>
          <a:xfrm>
            <a:off x="9300629" y="4223212"/>
            <a:ext cx="753534" cy="0"/>
          </a:xfrm>
          <a:prstGeom prst="straightConnector1">
            <a:avLst/>
          </a:prstGeom>
          <a:ln w="254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FE28AE47-6DFD-4311-8DBF-55EE968C9C62}"/>
              </a:ext>
            </a:extLst>
          </p:cNvPr>
          <p:cNvSpPr txBox="1"/>
          <p:nvPr/>
        </p:nvSpPr>
        <p:spPr>
          <a:xfrm>
            <a:off x="823382" y="2415142"/>
            <a:ext cx="1752601" cy="307777"/>
          </a:xfrm>
          <a:prstGeom prst="rect">
            <a:avLst/>
          </a:prstGeom>
          <a:noFill/>
        </p:spPr>
        <p:txBody>
          <a:bodyPr wrap="square" rtlCol="0">
            <a:spAutoFit/>
          </a:bodyPr>
          <a:lstStyle/>
          <a:p>
            <a:r>
              <a:rPr lang="es-ES_tradnl" sz="1400" b="1" u="sng" dirty="0"/>
              <a:t>Octubre 2018</a:t>
            </a:r>
            <a:endParaRPr lang="es-ES" sz="1400" dirty="0"/>
          </a:p>
        </p:txBody>
      </p:sp>
      <p:sp>
        <p:nvSpPr>
          <p:cNvPr id="17" name="Isosceles Triangle 16">
            <a:extLst>
              <a:ext uri="{FF2B5EF4-FFF2-40B4-BE49-F238E27FC236}">
                <a16:creationId xmlns:a16="http://schemas.microsoft.com/office/drawing/2014/main" id="{D2FC1351-7288-4483-9501-EB3C1A47E086}"/>
              </a:ext>
            </a:extLst>
          </p:cNvPr>
          <p:cNvSpPr/>
          <p:nvPr/>
        </p:nvSpPr>
        <p:spPr>
          <a:xfrm>
            <a:off x="316439" y="2415142"/>
            <a:ext cx="300565" cy="243698"/>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
        <p:nvSpPr>
          <p:cNvPr id="18" name="TextBox 17">
            <a:extLst>
              <a:ext uri="{FF2B5EF4-FFF2-40B4-BE49-F238E27FC236}">
                <a16:creationId xmlns:a16="http://schemas.microsoft.com/office/drawing/2014/main" id="{29E0AAD9-58BD-4EEA-9895-5EA60738967C}"/>
              </a:ext>
            </a:extLst>
          </p:cNvPr>
          <p:cNvSpPr txBox="1"/>
          <p:nvPr/>
        </p:nvSpPr>
        <p:spPr>
          <a:xfrm>
            <a:off x="10629902" y="2312632"/>
            <a:ext cx="1752601" cy="307777"/>
          </a:xfrm>
          <a:prstGeom prst="rect">
            <a:avLst/>
          </a:prstGeom>
          <a:noFill/>
        </p:spPr>
        <p:txBody>
          <a:bodyPr wrap="square" rtlCol="0">
            <a:spAutoFit/>
          </a:bodyPr>
          <a:lstStyle/>
          <a:p>
            <a:r>
              <a:rPr lang="es-ES_tradnl" sz="1400" b="1" u="sng" dirty="0"/>
              <a:t>Octubre 2019</a:t>
            </a:r>
            <a:endParaRPr lang="es-ES" sz="1400" dirty="0"/>
          </a:p>
        </p:txBody>
      </p:sp>
      <p:sp>
        <p:nvSpPr>
          <p:cNvPr id="19" name="Isosceles Triangle 18">
            <a:extLst>
              <a:ext uri="{FF2B5EF4-FFF2-40B4-BE49-F238E27FC236}">
                <a16:creationId xmlns:a16="http://schemas.microsoft.com/office/drawing/2014/main" id="{E18A036D-D673-4AB0-8133-320AB5BFA382}"/>
              </a:ext>
            </a:extLst>
          </p:cNvPr>
          <p:cNvSpPr/>
          <p:nvPr/>
        </p:nvSpPr>
        <p:spPr>
          <a:xfrm>
            <a:off x="10122959" y="2312632"/>
            <a:ext cx="300565" cy="243698"/>
          </a:xfrm>
          <a:prstGeom prs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4047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7E41-C76A-4F36-8F83-0E15A5A13455}"/>
              </a:ext>
            </a:extLst>
          </p:cNvPr>
          <p:cNvSpPr>
            <a:spLocks noGrp="1"/>
          </p:cNvSpPr>
          <p:nvPr>
            <p:ph type="title" idx="4294967295"/>
          </p:nvPr>
        </p:nvSpPr>
        <p:spPr>
          <a:xfrm>
            <a:off x="-1" y="1"/>
            <a:ext cx="12622761" cy="973138"/>
          </a:xfrm>
        </p:spPr>
        <p:txBody>
          <a:bodyPr anchor="t">
            <a:noAutofit/>
          </a:bodyPr>
          <a:lstStyle/>
          <a:p>
            <a:pPr algn="ctr"/>
            <a:r>
              <a:rPr lang="fr-FR" sz="2400" dirty="0"/>
              <a:t>Financement du projet </a:t>
            </a:r>
            <a:br>
              <a:rPr lang="fr-FR" sz="2400" dirty="0"/>
            </a:br>
            <a:r>
              <a:rPr lang="fr-FR" sz="2400" dirty="0"/>
              <a:t>estimation des </a:t>
            </a:r>
            <a:r>
              <a:rPr lang="fr-FR" sz="2400" dirty="0" err="1"/>
              <a:t>travauX</a:t>
            </a:r>
            <a:r>
              <a:rPr lang="fr-FR" sz="2400" dirty="0"/>
              <a:t> de la </a:t>
            </a:r>
            <a:r>
              <a:rPr lang="fr-FR" sz="2400" dirty="0" err="1"/>
              <a:t>lydec</a:t>
            </a:r>
            <a:r>
              <a:rPr lang="fr-FR" sz="2400" dirty="0"/>
              <a:t> (suez)</a:t>
            </a:r>
            <a:br>
              <a:rPr lang="fr-FR" sz="2400" dirty="0"/>
            </a:br>
            <a:r>
              <a:rPr lang="fr-FR" sz="2400" dirty="0"/>
              <a:t> </a:t>
            </a:r>
            <a:r>
              <a:rPr lang="fr-FR" sz="2400" dirty="0" err="1"/>
              <a:t>Financiamiento</a:t>
            </a:r>
            <a:r>
              <a:rPr lang="fr-FR" sz="2400" dirty="0"/>
              <a:t> </a:t>
            </a:r>
            <a:r>
              <a:rPr lang="fr-FR" sz="2400" dirty="0" err="1"/>
              <a:t>del</a:t>
            </a:r>
            <a:r>
              <a:rPr lang="fr-FR" sz="2400" dirty="0"/>
              <a:t> </a:t>
            </a:r>
            <a:r>
              <a:rPr lang="fr-FR" sz="2400" dirty="0" err="1"/>
              <a:t>Proyecto</a:t>
            </a:r>
            <a:r>
              <a:rPr lang="fr-FR" sz="2400" dirty="0"/>
              <a:t> </a:t>
            </a:r>
            <a:br>
              <a:rPr lang="fr-FR" sz="2400" dirty="0"/>
            </a:br>
            <a:r>
              <a:rPr lang="es-AR" sz="2400" dirty="0"/>
              <a:t>Estimación de las obras de la Lydec (Suez):</a:t>
            </a:r>
            <a:r>
              <a:rPr lang="es-AR" dirty="0"/>
              <a:t> </a:t>
            </a:r>
            <a:r>
              <a:rPr lang="fr-FR" sz="2400" u="sng" dirty="0">
                <a:solidFill>
                  <a:srgbClr val="C00000"/>
                </a:solidFill>
              </a:rPr>
              <a:t>126 885</a:t>
            </a:r>
            <a:r>
              <a:rPr lang="es-AR" sz="2400" u="sng" dirty="0">
                <a:solidFill>
                  <a:srgbClr val="C00000"/>
                </a:solidFill>
              </a:rPr>
              <a:t>€</a:t>
            </a:r>
            <a:br>
              <a:rPr lang="es-AR" sz="2400" u="sng" dirty="0">
                <a:solidFill>
                  <a:srgbClr val="C00000"/>
                </a:solidFill>
              </a:rPr>
            </a:br>
            <a:br>
              <a:rPr lang="fr-FR" sz="2400" u="sng" dirty="0">
                <a:solidFill>
                  <a:srgbClr val="C00000"/>
                </a:solidFill>
              </a:rPr>
            </a:br>
            <a:br>
              <a:rPr lang="fr-FR" sz="2400" dirty="0"/>
            </a:br>
            <a:endParaRPr lang="fr-FR" sz="2400" dirty="0"/>
          </a:p>
        </p:txBody>
      </p:sp>
      <mc:AlternateContent xmlns:mc="http://schemas.openxmlformats.org/markup-compatibility/2006">
        <mc:Choice xmlns:cx1="http://schemas.microsoft.com/office/drawing/2015/9/8/chartex" Requires="cx1">
          <p:graphicFrame>
            <p:nvGraphicFramePr>
              <p:cNvPr id="11" name="Content Placeholder 10">
                <a:extLst>
                  <a:ext uri="{FF2B5EF4-FFF2-40B4-BE49-F238E27FC236}">
                    <a16:creationId xmlns:a16="http://schemas.microsoft.com/office/drawing/2014/main" id="{5FDE9AD4-8AC0-4B31-9D8D-C31C36D4DAB9}"/>
                  </a:ext>
                </a:extLst>
              </p:cNvPr>
              <p:cNvGraphicFramePr>
                <a:graphicFrameLocks noGrp="1"/>
              </p:cNvGraphicFramePr>
              <p:nvPr>
                <p:ph idx="4294967295"/>
                <p:extLst>
                  <p:ext uri="{D42A27DB-BD31-4B8C-83A1-F6EECF244321}">
                    <p14:modId xmlns:p14="http://schemas.microsoft.com/office/powerpoint/2010/main" val="691266878"/>
                  </p:ext>
                </p:extLst>
              </p:nvPr>
            </p:nvGraphicFramePr>
            <p:xfrm>
              <a:off x="346075" y="1553302"/>
              <a:ext cx="6156325" cy="458628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1" name="Content Placeholder 10">
                <a:extLst>
                  <a:ext uri="{FF2B5EF4-FFF2-40B4-BE49-F238E27FC236}">
                    <a16:creationId xmlns:a16="http://schemas.microsoft.com/office/drawing/2014/main" id="{5FDE9AD4-8AC0-4B31-9D8D-C31C36D4DAB9}"/>
                  </a:ext>
                </a:extLst>
              </p:cNvPr>
              <p:cNvPicPr>
                <a:picLocks noGrp="1" noRot="1" noChangeAspect="1" noMove="1" noResize="1" noEditPoints="1" noAdjustHandles="1" noChangeArrowheads="1" noChangeShapeType="1"/>
              </p:cNvPicPr>
              <p:nvPr/>
            </p:nvPicPr>
            <p:blipFill>
              <a:blip r:embed="rId3"/>
              <a:stretch>
                <a:fillRect/>
              </a:stretch>
            </p:blipFill>
            <p:spPr>
              <a:xfrm>
                <a:off x="346075" y="1553302"/>
                <a:ext cx="6156325" cy="4586288"/>
              </a:xfrm>
              <a:prstGeom prst="rect">
                <a:avLst/>
              </a:prstGeom>
            </p:spPr>
          </p:pic>
        </mc:Fallback>
      </mc:AlternateContent>
      <p:sp>
        <p:nvSpPr>
          <p:cNvPr id="13" name="Content Placeholder 2">
            <a:extLst>
              <a:ext uri="{FF2B5EF4-FFF2-40B4-BE49-F238E27FC236}">
                <a16:creationId xmlns:a16="http://schemas.microsoft.com/office/drawing/2014/main" id="{3EDE7911-CDBB-4129-8A18-0A0C4113C6FF}"/>
              </a:ext>
            </a:extLst>
          </p:cNvPr>
          <p:cNvSpPr txBox="1">
            <a:spLocks/>
          </p:cNvSpPr>
          <p:nvPr/>
        </p:nvSpPr>
        <p:spPr>
          <a:xfrm>
            <a:off x="7344649" y="1674181"/>
            <a:ext cx="4678017" cy="1126074"/>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spcBef>
                <a:spcPts val="0"/>
              </a:spcBef>
              <a:buNone/>
            </a:pPr>
            <a:r>
              <a:rPr lang="es-AR" sz="1800" dirty="0"/>
              <a:t>     Participation bénéficiaires : </a:t>
            </a:r>
            <a:r>
              <a:rPr lang="fr-FR" sz="1800" dirty="0"/>
              <a:t>30 707</a:t>
            </a:r>
            <a:r>
              <a:rPr lang="es-AR" sz="1800" dirty="0"/>
              <a:t> €</a:t>
            </a:r>
          </a:p>
          <a:p>
            <a:pPr>
              <a:spcBef>
                <a:spcPts val="0"/>
              </a:spcBef>
              <a:buNone/>
            </a:pPr>
            <a:r>
              <a:rPr lang="es-AR" sz="1800" dirty="0"/>
              <a:t>     Participation Lydec           : </a:t>
            </a:r>
            <a:r>
              <a:rPr lang="fr-FR" sz="1800" dirty="0"/>
              <a:t>30 853</a:t>
            </a:r>
            <a:r>
              <a:rPr lang="es-AR" sz="1800" dirty="0"/>
              <a:t> €</a:t>
            </a:r>
          </a:p>
          <a:p>
            <a:pPr>
              <a:spcBef>
                <a:spcPts val="0"/>
              </a:spcBef>
              <a:buNone/>
            </a:pPr>
            <a:r>
              <a:rPr lang="es-AR" sz="1800" dirty="0"/>
              <a:t>     </a:t>
            </a:r>
            <a:r>
              <a:rPr lang="es-AR" sz="1800" dirty="0" err="1"/>
              <a:t>Participation</a:t>
            </a:r>
            <a:r>
              <a:rPr lang="es-AR" sz="1800" dirty="0"/>
              <a:t> Rotary          </a:t>
            </a:r>
            <a:r>
              <a:rPr lang="es-AR" sz="1800" u="sng" dirty="0"/>
              <a:t>: </a:t>
            </a:r>
            <a:r>
              <a:rPr lang="es-AR" sz="1800" b="1" u="sng" dirty="0"/>
              <a:t>65 325€  </a:t>
            </a:r>
          </a:p>
          <a:p>
            <a:pPr>
              <a:spcBef>
                <a:spcPts val="0"/>
              </a:spcBef>
              <a:buNone/>
            </a:pPr>
            <a:r>
              <a:rPr lang="es-AR" sz="1800" dirty="0"/>
              <a:t>                                            </a:t>
            </a:r>
            <a:r>
              <a:rPr lang="fr-FR" sz="1800" dirty="0"/>
              <a:t>126 885</a:t>
            </a:r>
            <a:r>
              <a:rPr lang="es-AR" sz="1800" dirty="0"/>
              <a:t> €</a:t>
            </a:r>
          </a:p>
          <a:p>
            <a:pPr lvl="1">
              <a:spcBef>
                <a:spcPts val="0"/>
              </a:spcBef>
              <a:buNone/>
            </a:pPr>
            <a:endParaRPr lang="es-AR" dirty="0"/>
          </a:p>
        </p:txBody>
      </p:sp>
      <p:sp>
        <p:nvSpPr>
          <p:cNvPr id="3" name="Oval 2">
            <a:extLst>
              <a:ext uri="{FF2B5EF4-FFF2-40B4-BE49-F238E27FC236}">
                <a16:creationId xmlns:a16="http://schemas.microsoft.com/office/drawing/2014/main" id="{AB113A93-F581-445C-8311-2FD5E3F96465}"/>
              </a:ext>
            </a:extLst>
          </p:cNvPr>
          <p:cNvSpPr/>
          <p:nvPr/>
        </p:nvSpPr>
        <p:spPr>
          <a:xfrm>
            <a:off x="7459133" y="2167468"/>
            <a:ext cx="4046711" cy="31943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Oval 5">
            <a:extLst>
              <a:ext uri="{FF2B5EF4-FFF2-40B4-BE49-F238E27FC236}">
                <a16:creationId xmlns:a16="http://schemas.microsoft.com/office/drawing/2014/main" id="{B060325D-02E7-4A3F-8374-A24FE208F7FF}"/>
              </a:ext>
            </a:extLst>
          </p:cNvPr>
          <p:cNvSpPr/>
          <p:nvPr/>
        </p:nvSpPr>
        <p:spPr>
          <a:xfrm>
            <a:off x="442912" y="2066925"/>
            <a:ext cx="1343025" cy="26193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8" name="Picture 2" descr="http://media5.picsearch.com/is?u0kHfPq14nUCek2DCyszIjgoJ28SucQgA555ov7L0F8&amp;height=240"/>
          <p:cNvPicPr>
            <a:picLocks noChangeAspect="1" noChangeArrowheads="1"/>
          </p:cNvPicPr>
          <p:nvPr/>
        </p:nvPicPr>
        <p:blipFill>
          <a:blip r:embed="rId4" cstate="print"/>
          <a:srcRect/>
          <a:stretch>
            <a:fillRect/>
          </a:stretch>
        </p:blipFill>
        <p:spPr bwMode="auto">
          <a:xfrm>
            <a:off x="10638699" y="0"/>
            <a:ext cx="1553301" cy="1553302"/>
          </a:xfrm>
          <a:prstGeom prst="rect">
            <a:avLst/>
          </a:prstGeom>
          <a:noFill/>
        </p:spPr>
      </p:pic>
      <p:sp>
        <p:nvSpPr>
          <p:cNvPr id="9" name="Content Placeholder 2">
            <a:extLst>
              <a:ext uri="{FF2B5EF4-FFF2-40B4-BE49-F238E27FC236}">
                <a16:creationId xmlns:a16="http://schemas.microsoft.com/office/drawing/2014/main" id="{3F9832FD-351D-4B1B-839E-8BA5820505AF}"/>
              </a:ext>
            </a:extLst>
          </p:cNvPr>
          <p:cNvSpPr txBox="1">
            <a:spLocks/>
          </p:cNvSpPr>
          <p:nvPr/>
        </p:nvSpPr>
        <p:spPr>
          <a:xfrm>
            <a:off x="6849533" y="3191932"/>
            <a:ext cx="2419581" cy="273473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s-AR" sz="1200" b="1" dirty="0"/>
              <a:t>RC Casablanca: 19.825 €</a:t>
            </a:r>
          </a:p>
          <a:p>
            <a:pPr lvl="1">
              <a:spcBef>
                <a:spcPts val="0"/>
              </a:spcBef>
              <a:buFont typeface="Courier New" panose="02070309020205020404" pitchFamily="49" charset="0"/>
              <a:buChar char="o"/>
            </a:pPr>
            <a:r>
              <a:rPr lang="es-AR" sz="1200" dirty="0"/>
              <a:t>Club: 12.412€</a:t>
            </a:r>
          </a:p>
          <a:p>
            <a:pPr lvl="1">
              <a:spcBef>
                <a:spcPts val="0"/>
              </a:spcBef>
              <a:buFont typeface="Courier New" panose="02070309020205020404" pitchFamily="49" charset="0"/>
              <a:buChar char="o"/>
            </a:pPr>
            <a:r>
              <a:rPr lang="es-AR" sz="1200" dirty="0"/>
              <a:t>Distrito: 853€</a:t>
            </a:r>
          </a:p>
          <a:p>
            <a:pPr lvl="1">
              <a:spcBef>
                <a:spcPts val="0"/>
              </a:spcBef>
              <a:buFont typeface="Courier New" panose="02070309020205020404" pitchFamily="49" charset="0"/>
              <a:buChar char="o"/>
            </a:pPr>
            <a:r>
              <a:rPr lang="es-AR" sz="1200" dirty="0"/>
              <a:t>Fundación: 6.559€</a:t>
            </a:r>
          </a:p>
          <a:p>
            <a:r>
              <a:rPr lang="es-AR" sz="1200" b="1" dirty="0"/>
              <a:t>RC Barcelona Condal : 7.500€</a:t>
            </a:r>
          </a:p>
          <a:p>
            <a:pPr lvl="1">
              <a:spcBef>
                <a:spcPts val="0"/>
              </a:spcBef>
              <a:buFont typeface="Courier New" panose="02070309020205020404" pitchFamily="49" charset="0"/>
              <a:buChar char="o"/>
            </a:pPr>
            <a:r>
              <a:rPr lang="es-AR" sz="1200" dirty="0"/>
              <a:t>Club: 1.000€</a:t>
            </a:r>
          </a:p>
          <a:p>
            <a:pPr lvl="1">
              <a:spcBef>
                <a:spcPts val="0"/>
              </a:spcBef>
              <a:buFont typeface="Courier New" panose="02070309020205020404" pitchFamily="49" charset="0"/>
              <a:buChar char="o"/>
            </a:pPr>
            <a:r>
              <a:rPr lang="es-AR" sz="1200" dirty="0"/>
              <a:t>Distrito: 3.000€</a:t>
            </a:r>
          </a:p>
          <a:p>
            <a:pPr lvl="1">
              <a:spcBef>
                <a:spcPts val="0"/>
              </a:spcBef>
              <a:buFont typeface="Courier New" panose="02070309020205020404" pitchFamily="49" charset="0"/>
              <a:buChar char="o"/>
            </a:pPr>
            <a:r>
              <a:rPr lang="es-AR" sz="1200" dirty="0"/>
              <a:t>Fundación: 3.500€</a:t>
            </a:r>
          </a:p>
          <a:p>
            <a:r>
              <a:rPr lang="es-AR" sz="1200" b="1" dirty="0"/>
              <a:t>RC Rome N-O: 500€</a:t>
            </a:r>
          </a:p>
          <a:p>
            <a:pPr lvl="1">
              <a:spcBef>
                <a:spcPts val="0"/>
              </a:spcBef>
              <a:buFont typeface="Courier New" panose="02070309020205020404" pitchFamily="49" charset="0"/>
              <a:buChar char="o"/>
            </a:pPr>
            <a:r>
              <a:rPr lang="es-AR" sz="1200" dirty="0"/>
              <a:t>Club: 500€</a:t>
            </a:r>
          </a:p>
          <a:p>
            <a:pPr lvl="1">
              <a:spcBef>
                <a:spcPts val="0"/>
              </a:spcBef>
              <a:buFont typeface="Courier New" panose="02070309020205020404" pitchFamily="49" charset="0"/>
              <a:buChar char="o"/>
            </a:pPr>
            <a:r>
              <a:rPr lang="es-AR" sz="1200" dirty="0"/>
              <a:t>Distrito:  - </a:t>
            </a:r>
          </a:p>
          <a:p>
            <a:pPr lvl="1">
              <a:spcBef>
                <a:spcPts val="0"/>
              </a:spcBef>
              <a:buFont typeface="Courier New" panose="02070309020205020404" pitchFamily="49" charset="0"/>
              <a:buChar char="o"/>
            </a:pPr>
            <a:r>
              <a:rPr lang="es-AR" sz="1200" dirty="0"/>
              <a:t>Fundación: - €</a:t>
            </a:r>
            <a:endParaRPr lang="es-AR" sz="1600" dirty="0">
              <a:solidFill>
                <a:schemeClr val="accent2"/>
              </a:solidFill>
            </a:endParaRPr>
          </a:p>
          <a:p>
            <a:pPr lvl="1">
              <a:spcBef>
                <a:spcPts val="0"/>
              </a:spcBef>
              <a:buNone/>
            </a:pPr>
            <a:endParaRPr lang="es-AR" sz="1600" dirty="0">
              <a:solidFill>
                <a:schemeClr val="accent2"/>
              </a:solidFill>
            </a:endParaRPr>
          </a:p>
        </p:txBody>
      </p:sp>
      <p:sp>
        <p:nvSpPr>
          <p:cNvPr id="10" name="Content Placeholder 2">
            <a:extLst>
              <a:ext uri="{FF2B5EF4-FFF2-40B4-BE49-F238E27FC236}">
                <a16:creationId xmlns:a16="http://schemas.microsoft.com/office/drawing/2014/main" id="{9A5D39A6-DB1D-48DC-BC19-E2F85206B0DE}"/>
              </a:ext>
            </a:extLst>
          </p:cNvPr>
          <p:cNvSpPr txBox="1">
            <a:spLocks/>
          </p:cNvSpPr>
          <p:nvPr/>
        </p:nvSpPr>
        <p:spPr>
          <a:xfrm>
            <a:off x="9180052" y="3191932"/>
            <a:ext cx="2749481" cy="2724484"/>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r>
              <a:rPr lang="es-AR" sz="1200" b="1" dirty="0"/>
              <a:t>RC Paris </a:t>
            </a:r>
            <a:r>
              <a:rPr lang="es-AR" sz="1200" b="1" dirty="0" err="1"/>
              <a:t>Champs</a:t>
            </a:r>
            <a:r>
              <a:rPr lang="es-AR" sz="1200" b="1" dirty="0"/>
              <a:t> </a:t>
            </a:r>
            <a:r>
              <a:rPr lang="es-AR" sz="1200" b="1" dirty="0" err="1"/>
              <a:t>Elysees</a:t>
            </a:r>
            <a:r>
              <a:rPr lang="es-AR" sz="1200" b="1" dirty="0"/>
              <a:t>: 32.500 €</a:t>
            </a:r>
          </a:p>
          <a:p>
            <a:pPr lvl="1">
              <a:spcBef>
                <a:spcPts val="0"/>
              </a:spcBef>
              <a:buFont typeface="Courier New" panose="02070309020205020404" pitchFamily="49" charset="0"/>
              <a:buChar char="o"/>
            </a:pPr>
            <a:r>
              <a:rPr lang="es-AR" sz="1200" dirty="0"/>
              <a:t>Club: 13.000€</a:t>
            </a:r>
          </a:p>
          <a:p>
            <a:pPr lvl="1">
              <a:spcBef>
                <a:spcPts val="0"/>
              </a:spcBef>
              <a:buFont typeface="Courier New" panose="02070309020205020404" pitchFamily="49" charset="0"/>
              <a:buChar char="o"/>
            </a:pPr>
            <a:r>
              <a:rPr lang="es-AR" sz="1200" dirty="0"/>
              <a:t>Distrito: 6.500€</a:t>
            </a:r>
          </a:p>
          <a:p>
            <a:pPr lvl="1">
              <a:spcBef>
                <a:spcPts val="0"/>
              </a:spcBef>
              <a:buFont typeface="Courier New" panose="02070309020205020404" pitchFamily="49" charset="0"/>
              <a:buChar char="o"/>
            </a:pPr>
            <a:r>
              <a:rPr lang="es-AR" sz="1200" dirty="0"/>
              <a:t>Fundación: 13.000€</a:t>
            </a:r>
          </a:p>
          <a:p>
            <a:r>
              <a:rPr lang="es-AR" sz="1200" b="1" dirty="0"/>
              <a:t>RC Paris Lafayette: 5.000€</a:t>
            </a:r>
          </a:p>
          <a:p>
            <a:pPr lvl="1">
              <a:spcBef>
                <a:spcPts val="0"/>
              </a:spcBef>
              <a:buFont typeface="Courier New" panose="02070309020205020404" pitchFamily="49" charset="0"/>
              <a:buChar char="o"/>
            </a:pPr>
            <a:r>
              <a:rPr lang="es-AR" sz="1200" dirty="0"/>
              <a:t>Club: 2.000€</a:t>
            </a:r>
          </a:p>
          <a:p>
            <a:pPr lvl="1">
              <a:spcBef>
                <a:spcPts val="0"/>
              </a:spcBef>
              <a:buFont typeface="Courier New" panose="02070309020205020404" pitchFamily="49" charset="0"/>
              <a:buChar char="o"/>
            </a:pPr>
            <a:r>
              <a:rPr lang="es-AR" sz="1200" dirty="0"/>
              <a:t>Distrito: 1.000€</a:t>
            </a:r>
          </a:p>
          <a:p>
            <a:pPr lvl="1">
              <a:spcBef>
                <a:spcPts val="0"/>
              </a:spcBef>
              <a:buFont typeface="Courier New" panose="02070309020205020404" pitchFamily="49" charset="0"/>
              <a:buChar char="o"/>
            </a:pPr>
            <a:r>
              <a:rPr lang="es-AR" sz="1200" dirty="0"/>
              <a:t>Fundación: 2.000€</a:t>
            </a:r>
            <a:endParaRPr lang="es-AR" sz="1600" dirty="0">
              <a:solidFill>
                <a:schemeClr val="accent2"/>
              </a:solidFill>
            </a:endParaRPr>
          </a:p>
          <a:p>
            <a:pPr lvl="1">
              <a:spcBef>
                <a:spcPts val="0"/>
              </a:spcBef>
              <a:buNone/>
            </a:pPr>
            <a:endParaRPr lang="es-AR" sz="1600" dirty="0">
              <a:solidFill>
                <a:schemeClr val="accent2"/>
              </a:solidFill>
            </a:endParaRPr>
          </a:p>
        </p:txBody>
      </p:sp>
    </p:spTree>
    <p:extLst>
      <p:ext uri="{BB962C8B-B14F-4D97-AF65-F5344CB8AC3E}">
        <p14:creationId xmlns:p14="http://schemas.microsoft.com/office/powerpoint/2010/main" val="280719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740AE03-F454-4323-9768-5D624A571230}"/>
              </a:ext>
            </a:extLst>
          </p:cNvPr>
          <p:cNvSpPr>
            <a:spLocks noGrp="1"/>
          </p:cNvSpPr>
          <p:nvPr>
            <p:ph type="title"/>
          </p:nvPr>
        </p:nvSpPr>
        <p:spPr>
          <a:xfrm>
            <a:off x="831850" y="1537832"/>
            <a:ext cx="10515600" cy="4003966"/>
          </a:xfrm>
        </p:spPr>
        <p:txBody>
          <a:bodyPr>
            <a:normAutofit fontScale="90000"/>
          </a:bodyPr>
          <a:lstStyle/>
          <a:p>
            <a:r>
              <a:rPr lang="fr-FR" dirty="0"/>
              <a:t>Projet ADDUCTION D’EAU 2016</a:t>
            </a:r>
            <a:br>
              <a:rPr lang="fr-FR" dirty="0"/>
            </a:br>
            <a:r>
              <a:rPr lang="fr-FR" dirty="0"/>
              <a:t> </a:t>
            </a:r>
            <a:r>
              <a:rPr lang="fr-FR" dirty="0" err="1"/>
              <a:t>Proyecto</a:t>
            </a:r>
            <a:r>
              <a:rPr lang="fr-FR" dirty="0"/>
              <a:t> </a:t>
            </a:r>
            <a:r>
              <a:rPr lang="fr-FR" dirty="0" err="1"/>
              <a:t>Alimentacion</a:t>
            </a:r>
            <a:r>
              <a:rPr lang="fr-FR" dirty="0"/>
              <a:t> en </a:t>
            </a:r>
            <a:r>
              <a:rPr lang="fr-FR" dirty="0" err="1"/>
              <a:t>agua</a:t>
            </a:r>
            <a:r>
              <a:rPr lang="fr-FR" dirty="0"/>
              <a:t> 2016</a:t>
            </a:r>
            <a:br>
              <a:rPr lang="fr-FR" dirty="0"/>
            </a:br>
            <a:r>
              <a:rPr lang="fr-FR" dirty="0"/>
              <a:t> </a:t>
            </a:r>
            <a:br>
              <a:rPr lang="fr-FR" dirty="0"/>
            </a:br>
            <a:r>
              <a:rPr lang="fr-FR" dirty="0"/>
              <a:t>ROTARY CLUBS Casablanca-PARIS CHAMPS-ELYSEE  (France)-BERLIN TIERGATEN  (Allemagne)-LUBECK (Allemagne)- BRUXELLES (Belgique)- </a:t>
            </a:r>
            <a:r>
              <a:rPr lang="fr-FR" dirty="0" err="1"/>
              <a:t>wavre</a:t>
            </a:r>
            <a:r>
              <a:rPr lang="fr-FR" dirty="0"/>
              <a:t>-</a:t>
            </a:r>
            <a:r>
              <a:rPr lang="fr-FR" dirty="0" err="1"/>
              <a:t>europe</a:t>
            </a:r>
            <a:r>
              <a:rPr lang="fr-FR" dirty="0"/>
              <a:t>  (Belgique)-st </a:t>
            </a:r>
            <a:r>
              <a:rPr lang="fr-FR" dirty="0" err="1"/>
              <a:t>veit</a:t>
            </a:r>
            <a:r>
              <a:rPr lang="fr-FR" dirty="0"/>
              <a:t> (</a:t>
            </a:r>
            <a:r>
              <a:rPr lang="fr-FR" dirty="0" err="1"/>
              <a:t>autriche</a:t>
            </a:r>
            <a:r>
              <a:rPr lang="fr-FR" dirty="0"/>
              <a:t>) </a:t>
            </a:r>
            <a:br>
              <a:rPr lang="fr-FR" dirty="0"/>
            </a:br>
            <a:endParaRPr lang="fr-FR" dirty="0"/>
          </a:p>
        </p:txBody>
      </p:sp>
      <p:pic>
        <p:nvPicPr>
          <p:cNvPr id="4" name="Picture 2" descr="http://media5.picsearch.com/is?u0kHfPq14nUCek2DCyszIjgoJ28SucQgA555ov7L0F8&amp;height=240"/>
          <p:cNvPicPr>
            <a:picLocks noChangeAspect="1" noChangeArrowheads="1"/>
          </p:cNvPicPr>
          <p:nvPr/>
        </p:nvPicPr>
        <p:blipFill>
          <a:blip r:embed="rId2" cstate="print"/>
          <a:srcRect/>
          <a:stretch>
            <a:fillRect/>
          </a:stretch>
        </p:blipFill>
        <p:spPr bwMode="auto">
          <a:xfrm>
            <a:off x="10155375" y="418012"/>
            <a:ext cx="1553301" cy="1553302"/>
          </a:xfrm>
          <a:prstGeom prst="rect">
            <a:avLst/>
          </a:prstGeom>
          <a:noFill/>
        </p:spPr>
      </p:pic>
    </p:spTree>
    <p:extLst>
      <p:ext uri="{BB962C8B-B14F-4D97-AF65-F5344CB8AC3E}">
        <p14:creationId xmlns:p14="http://schemas.microsoft.com/office/powerpoint/2010/main" val="38277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1039</Words>
  <Application>Microsoft Office PowerPoint</Application>
  <PresentationFormat>Widescreen</PresentationFormat>
  <Paragraphs>105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Courier New</vt:lpstr>
      <vt:lpstr>Tw Cen MT</vt:lpstr>
      <vt:lpstr>Tw Cen MT Condensed</vt:lpstr>
      <vt:lpstr>Wingdings</vt:lpstr>
      <vt:lpstr>Wingdings 3</vt:lpstr>
      <vt:lpstr>Integral</vt:lpstr>
      <vt:lpstr>PROJET ADDUCTION D’EAU  Proyecto Alimentacion en agua  ROTARY CLUBS : Casablanca-PARIS-BARCELONE-ROME 2018</vt:lpstr>
      <vt:lpstr>Projet ADDUCTION D’EAU 2018  Proyecto Alimentacion en agua 2018</vt:lpstr>
      <vt:lpstr>Proyecto Alimentacion en agua 2018 en Marruecos:  </vt:lpstr>
      <vt:lpstr>SITE du projet  EMPLAZAMIENTO del proyecto  </vt:lpstr>
      <vt:lpstr>Clubs participant au projet  Clubes participando al proyeccto </vt:lpstr>
      <vt:lpstr>PowerPoint Presentation</vt:lpstr>
      <vt:lpstr>planning del proyecto</vt:lpstr>
      <vt:lpstr>Financement du projet  estimation des travauX de la lydec (suez)  Financiamiento del Proyecto  Estimación de las obras de la Lydec (Suez): 126 885€   </vt:lpstr>
      <vt:lpstr>Projet ADDUCTION D’EAU 2016  Proyecto Alimentacion en agua 2016   ROTARY CLUBS Casablanca-PARIS CHAMPS-ELYSEE  (France)-BERLIN TIERGATEN  (Allemagne)-LUBECK (Allemagne)- BRUXELLES (Belgique)- wavre-europe  (Belgique)-st veit (autriche)  </vt:lpstr>
      <vt:lpstr>Proyecto 2016</vt:lpstr>
      <vt:lpstr>L’equipe des clubs rotary a piedS d’œuvre sur le chantier d’adduction d’eau du dOuar ouled mou en 2016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ADDUCTION D’EAU  Proyecto Alimentacion en agua  ROTARY CLUBS : Casablanca-PARIS-BARCELONE-ROME 2018</dc:title>
  <dc:creator/>
  <cp:lastModifiedBy/>
  <cp:revision>18</cp:revision>
  <dcterms:created xsi:type="dcterms:W3CDTF">2017-03-10T11:52:44Z</dcterms:created>
  <dcterms:modified xsi:type="dcterms:W3CDTF">2018-10-15T08:08:15Z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